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56"/>
  </p:notesMasterIdLst>
  <p:sldIdLst>
    <p:sldId id="256" r:id="rId3"/>
    <p:sldId id="273" r:id="rId4"/>
    <p:sldId id="274" r:id="rId5"/>
    <p:sldId id="275" r:id="rId6"/>
    <p:sldId id="276" r:id="rId7"/>
    <p:sldId id="277" r:id="rId8"/>
    <p:sldId id="272" r:id="rId9"/>
    <p:sldId id="257" r:id="rId10"/>
    <p:sldId id="284" r:id="rId11"/>
    <p:sldId id="289" r:id="rId12"/>
    <p:sldId id="288" r:id="rId13"/>
    <p:sldId id="283" r:id="rId14"/>
    <p:sldId id="268" r:id="rId15"/>
    <p:sldId id="285" r:id="rId16"/>
    <p:sldId id="286" r:id="rId17"/>
    <p:sldId id="287" r:id="rId18"/>
    <p:sldId id="320" r:id="rId19"/>
    <p:sldId id="293" r:id="rId20"/>
    <p:sldId id="292" r:id="rId21"/>
    <p:sldId id="321" r:id="rId22"/>
    <p:sldId id="322" r:id="rId23"/>
    <p:sldId id="298" r:id="rId24"/>
    <p:sldId id="297" r:id="rId25"/>
    <p:sldId id="296" r:id="rId26"/>
    <p:sldId id="318" r:id="rId27"/>
    <p:sldId id="294" r:id="rId28"/>
    <p:sldId id="295" r:id="rId29"/>
    <p:sldId id="317" r:id="rId30"/>
    <p:sldId id="315" r:id="rId31"/>
    <p:sldId id="299" r:id="rId32"/>
    <p:sldId id="316" r:id="rId33"/>
    <p:sldId id="290" r:id="rId34"/>
    <p:sldId id="301" r:id="rId35"/>
    <p:sldId id="280" r:id="rId36"/>
    <p:sldId id="302" r:id="rId37"/>
    <p:sldId id="304" r:id="rId38"/>
    <p:sldId id="305" r:id="rId39"/>
    <p:sldId id="281" r:id="rId40"/>
    <p:sldId id="303" r:id="rId41"/>
    <p:sldId id="282" r:id="rId42"/>
    <p:sldId id="306" r:id="rId43"/>
    <p:sldId id="323" r:id="rId44"/>
    <p:sldId id="310" r:id="rId45"/>
    <p:sldId id="263" r:id="rId46"/>
    <p:sldId id="309" r:id="rId47"/>
    <p:sldId id="311" r:id="rId48"/>
    <p:sldId id="312" r:id="rId49"/>
    <p:sldId id="313" r:id="rId50"/>
    <p:sldId id="324" r:id="rId51"/>
    <p:sldId id="314" r:id="rId52"/>
    <p:sldId id="278" r:id="rId53"/>
    <p:sldId id="279" r:id="rId54"/>
    <p:sldId id="291" r:id="rId55"/>
  </p:sldIdLst>
  <p:sldSz cx="12192000" cy="6858000"/>
  <p:notesSz cx="6858000" cy="9144000"/>
  <p:embeddedFontLst>
    <p:embeddedFont>
      <p:font typeface="Alfarn" panose="00000800000000000000" charset="0"/>
      <p:bold r:id="rId57"/>
    </p:embeddedFont>
    <p:embeddedFont>
      <p:font typeface="Calibri" panose="020F0502020204030204" pitchFamily="34" charset="0"/>
      <p:regular r:id="rId58"/>
      <p:bold r:id="rId59"/>
      <p:italic r:id="rId60"/>
      <p:boldItalic r:id="rId61"/>
    </p:embeddedFont>
    <p:embeddedFont>
      <p:font typeface="CarlMarx" panose="020B0604020202020204" charset="0"/>
      <p:regular r:id="rId62"/>
      <p:bold r:id="rId63"/>
    </p:embeddedFont>
    <p:embeddedFont>
      <p:font typeface="Consolas" panose="020B0609020204030204" pitchFamily="49" charset="0"/>
      <p:regular r:id="rId64"/>
      <p:bold r:id="rId65"/>
      <p:italic r:id="rId66"/>
      <p:boldItalic r:id="rId67"/>
    </p:embeddedFont>
    <p:embeddedFont>
      <p:font typeface="Impact" panose="020B0806030902050204" pitchFamily="34" charset="0"/>
      <p:regular r:id="rId68"/>
    </p:embeddedFont>
    <p:embeddedFont>
      <p:font typeface="Segoe UI" panose="020B0502040204020203" pitchFamily="34" charset="0"/>
      <p:regular r:id="rId69"/>
      <p:bold r:id="rId70"/>
      <p:italic r:id="rId71"/>
      <p:boldItalic r:id="rId72"/>
    </p:embeddedFont>
    <p:embeddedFont>
      <p:font typeface="Stencil" panose="020B0604020202020204" charset="0"/>
      <p:regular r:id="rId7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3E736E"/>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95203" autoAdjust="0"/>
  </p:normalViewPr>
  <p:slideViewPr>
    <p:cSldViewPr snapToGrid="0">
      <p:cViewPr varScale="1">
        <p:scale>
          <a:sx n="83" d="100"/>
          <a:sy n="83" d="100"/>
        </p:scale>
        <p:origin x="643"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7.fntdata"/><Relationship Id="rId68" Type="http://schemas.openxmlformats.org/officeDocument/2006/relationships/font" Target="fonts/font12.fntdata"/><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61" Type="http://schemas.openxmlformats.org/officeDocument/2006/relationships/font" Target="fonts/font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3.png>
</file>

<file path=ppt/media/image4.png>
</file>

<file path=ppt/media/image5.png>
</file>

<file path=ppt/media/image6.JPG>
</file>

<file path=ppt/media/image7.jp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33924212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4399039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22830547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943297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5624221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22767901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51375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18</a:t>
            </a:fld>
            <a:endParaRPr lang="en-US"/>
          </a:p>
        </p:txBody>
      </p:sp>
    </p:spTree>
    <p:extLst>
      <p:ext uri="{BB962C8B-B14F-4D97-AF65-F5344CB8AC3E}">
        <p14:creationId xmlns:p14="http://schemas.microsoft.com/office/powerpoint/2010/main" val="3228230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19</a:t>
            </a:fld>
            <a:endParaRPr lang="en-US"/>
          </a:p>
        </p:txBody>
      </p:sp>
    </p:spTree>
    <p:extLst>
      <p:ext uri="{BB962C8B-B14F-4D97-AF65-F5344CB8AC3E}">
        <p14:creationId xmlns:p14="http://schemas.microsoft.com/office/powerpoint/2010/main" val="625469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20</a:t>
            </a:fld>
            <a:endParaRPr lang="en-US"/>
          </a:p>
        </p:txBody>
      </p:sp>
    </p:spTree>
    <p:extLst>
      <p:ext uri="{BB962C8B-B14F-4D97-AF65-F5344CB8AC3E}">
        <p14:creationId xmlns:p14="http://schemas.microsoft.com/office/powerpoint/2010/main" val="39305926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21</a:t>
            </a:fld>
            <a:endParaRPr lang="en-US"/>
          </a:p>
        </p:txBody>
      </p:sp>
    </p:spTree>
    <p:extLst>
      <p:ext uri="{BB962C8B-B14F-4D97-AF65-F5344CB8AC3E}">
        <p14:creationId xmlns:p14="http://schemas.microsoft.com/office/powerpoint/2010/main" val="1637039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22</a:t>
            </a:fld>
            <a:endParaRPr lang="en-US"/>
          </a:p>
        </p:txBody>
      </p:sp>
    </p:spTree>
    <p:extLst>
      <p:ext uri="{BB962C8B-B14F-4D97-AF65-F5344CB8AC3E}">
        <p14:creationId xmlns:p14="http://schemas.microsoft.com/office/powerpoint/2010/main" val="25836514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23</a:t>
            </a:fld>
            <a:endParaRPr lang="en-US"/>
          </a:p>
        </p:txBody>
      </p:sp>
    </p:spTree>
    <p:extLst>
      <p:ext uri="{BB962C8B-B14F-4D97-AF65-F5344CB8AC3E}">
        <p14:creationId xmlns:p14="http://schemas.microsoft.com/office/powerpoint/2010/main" val="2908078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24</a:t>
            </a:fld>
            <a:endParaRPr lang="en-US"/>
          </a:p>
        </p:txBody>
      </p:sp>
    </p:spTree>
    <p:extLst>
      <p:ext uri="{BB962C8B-B14F-4D97-AF65-F5344CB8AC3E}">
        <p14:creationId xmlns:p14="http://schemas.microsoft.com/office/powerpoint/2010/main" val="35180540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25</a:t>
            </a:fld>
            <a:endParaRPr lang="en-US"/>
          </a:p>
        </p:txBody>
      </p:sp>
    </p:spTree>
    <p:extLst>
      <p:ext uri="{BB962C8B-B14F-4D97-AF65-F5344CB8AC3E}">
        <p14:creationId xmlns:p14="http://schemas.microsoft.com/office/powerpoint/2010/main" val="762049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26</a:t>
            </a:fld>
            <a:endParaRPr lang="en-US"/>
          </a:p>
        </p:txBody>
      </p:sp>
    </p:spTree>
    <p:extLst>
      <p:ext uri="{BB962C8B-B14F-4D97-AF65-F5344CB8AC3E}">
        <p14:creationId xmlns:p14="http://schemas.microsoft.com/office/powerpoint/2010/main" val="41924726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27</a:t>
            </a:fld>
            <a:endParaRPr lang="en-US"/>
          </a:p>
        </p:txBody>
      </p:sp>
    </p:spTree>
    <p:extLst>
      <p:ext uri="{BB962C8B-B14F-4D97-AF65-F5344CB8AC3E}">
        <p14:creationId xmlns:p14="http://schemas.microsoft.com/office/powerpoint/2010/main" val="33160641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28</a:t>
            </a:fld>
            <a:endParaRPr lang="en-US"/>
          </a:p>
        </p:txBody>
      </p:sp>
    </p:spTree>
    <p:extLst>
      <p:ext uri="{BB962C8B-B14F-4D97-AF65-F5344CB8AC3E}">
        <p14:creationId xmlns:p14="http://schemas.microsoft.com/office/powerpoint/2010/main" val="28277257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29</a:t>
            </a:fld>
            <a:endParaRPr lang="en-US"/>
          </a:p>
        </p:txBody>
      </p:sp>
    </p:spTree>
    <p:extLst>
      <p:ext uri="{BB962C8B-B14F-4D97-AF65-F5344CB8AC3E}">
        <p14:creationId xmlns:p14="http://schemas.microsoft.com/office/powerpoint/2010/main" val="4136773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30</a:t>
            </a:fld>
            <a:endParaRPr lang="en-US"/>
          </a:p>
        </p:txBody>
      </p:sp>
    </p:spTree>
    <p:extLst>
      <p:ext uri="{BB962C8B-B14F-4D97-AF65-F5344CB8AC3E}">
        <p14:creationId xmlns:p14="http://schemas.microsoft.com/office/powerpoint/2010/main" val="8473627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31</a:t>
            </a:fld>
            <a:endParaRPr lang="en-US"/>
          </a:p>
        </p:txBody>
      </p:sp>
    </p:spTree>
    <p:extLst>
      <p:ext uri="{BB962C8B-B14F-4D97-AF65-F5344CB8AC3E}">
        <p14:creationId xmlns:p14="http://schemas.microsoft.com/office/powerpoint/2010/main" val="1049003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32</a:t>
            </a:fld>
            <a:endParaRPr lang="en-US"/>
          </a:p>
        </p:txBody>
      </p:sp>
    </p:spTree>
    <p:extLst>
      <p:ext uri="{BB962C8B-B14F-4D97-AF65-F5344CB8AC3E}">
        <p14:creationId xmlns:p14="http://schemas.microsoft.com/office/powerpoint/2010/main" val="23993729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33</a:t>
            </a:fld>
            <a:endParaRPr lang="en-US"/>
          </a:p>
        </p:txBody>
      </p:sp>
    </p:spTree>
    <p:extLst>
      <p:ext uri="{BB962C8B-B14F-4D97-AF65-F5344CB8AC3E}">
        <p14:creationId xmlns:p14="http://schemas.microsoft.com/office/powerpoint/2010/main" val="36371547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34</a:t>
            </a:fld>
            <a:endParaRPr lang="en-US"/>
          </a:p>
        </p:txBody>
      </p:sp>
    </p:spTree>
    <p:extLst>
      <p:ext uri="{BB962C8B-B14F-4D97-AF65-F5344CB8AC3E}">
        <p14:creationId xmlns:p14="http://schemas.microsoft.com/office/powerpoint/2010/main" val="36361146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35</a:t>
            </a:fld>
            <a:endParaRPr lang="en-US"/>
          </a:p>
        </p:txBody>
      </p:sp>
    </p:spTree>
    <p:extLst>
      <p:ext uri="{BB962C8B-B14F-4D97-AF65-F5344CB8AC3E}">
        <p14:creationId xmlns:p14="http://schemas.microsoft.com/office/powerpoint/2010/main" val="25222741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36</a:t>
            </a:fld>
            <a:endParaRPr lang="en-US"/>
          </a:p>
        </p:txBody>
      </p:sp>
    </p:spTree>
    <p:extLst>
      <p:ext uri="{BB962C8B-B14F-4D97-AF65-F5344CB8AC3E}">
        <p14:creationId xmlns:p14="http://schemas.microsoft.com/office/powerpoint/2010/main" val="26765812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37</a:t>
            </a:fld>
            <a:endParaRPr lang="en-US"/>
          </a:p>
        </p:txBody>
      </p:sp>
    </p:spTree>
    <p:extLst>
      <p:ext uri="{BB962C8B-B14F-4D97-AF65-F5344CB8AC3E}">
        <p14:creationId xmlns:p14="http://schemas.microsoft.com/office/powerpoint/2010/main" val="11253161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38</a:t>
            </a:fld>
            <a:endParaRPr lang="en-US"/>
          </a:p>
        </p:txBody>
      </p:sp>
    </p:spTree>
    <p:extLst>
      <p:ext uri="{BB962C8B-B14F-4D97-AF65-F5344CB8AC3E}">
        <p14:creationId xmlns:p14="http://schemas.microsoft.com/office/powerpoint/2010/main" val="247869831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39</a:t>
            </a:fld>
            <a:endParaRPr lang="en-US"/>
          </a:p>
        </p:txBody>
      </p:sp>
    </p:spTree>
    <p:extLst>
      <p:ext uri="{BB962C8B-B14F-4D97-AF65-F5344CB8AC3E}">
        <p14:creationId xmlns:p14="http://schemas.microsoft.com/office/powerpoint/2010/main" val="2874785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40</a:t>
            </a:fld>
            <a:endParaRPr lang="en-US"/>
          </a:p>
        </p:txBody>
      </p:sp>
    </p:spTree>
    <p:extLst>
      <p:ext uri="{BB962C8B-B14F-4D97-AF65-F5344CB8AC3E}">
        <p14:creationId xmlns:p14="http://schemas.microsoft.com/office/powerpoint/2010/main" val="20134826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41</a:t>
            </a:fld>
            <a:endParaRPr lang="en-US"/>
          </a:p>
        </p:txBody>
      </p:sp>
    </p:spTree>
    <p:extLst>
      <p:ext uri="{BB962C8B-B14F-4D97-AF65-F5344CB8AC3E}">
        <p14:creationId xmlns:p14="http://schemas.microsoft.com/office/powerpoint/2010/main" val="39883969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42</a:t>
            </a:fld>
            <a:endParaRPr lang="en-US"/>
          </a:p>
        </p:txBody>
      </p:sp>
    </p:spTree>
    <p:extLst>
      <p:ext uri="{BB962C8B-B14F-4D97-AF65-F5344CB8AC3E}">
        <p14:creationId xmlns:p14="http://schemas.microsoft.com/office/powerpoint/2010/main" val="220560787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43</a:t>
            </a:fld>
            <a:endParaRPr lang="en-US"/>
          </a:p>
        </p:txBody>
      </p:sp>
    </p:spTree>
    <p:extLst>
      <p:ext uri="{BB962C8B-B14F-4D97-AF65-F5344CB8AC3E}">
        <p14:creationId xmlns:p14="http://schemas.microsoft.com/office/powerpoint/2010/main" val="399513817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44</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45</a:t>
            </a:fld>
            <a:endParaRPr lang="en-US"/>
          </a:p>
        </p:txBody>
      </p:sp>
    </p:spTree>
    <p:extLst>
      <p:ext uri="{BB962C8B-B14F-4D97-AF65-F5344CB8AC3E}">
        <p14:creationId xmlns:p14="http://schemas.microsoft.com/office/powerpoint/2010/main" val="98783394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46</a:t>
            </a:fld>
            <a:endParaRPr lang="en-US"/>
          </a:p>
        </p:txBody>
      </p:sp>
    </p:spTree>
    <p:extLst>
      <p:ext uri="{BB962C8B-B14F-4D97-AF65-F5344CB8AC3E}">
        <p14:creationId xmlns:p14="http://schemas.microsoft.com/office/powerpoint/2010/main" val="347583144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47</a:t>
            </a:fld>
            <a:endParaRPr lang="en-US"/>
          </a:p>
        </p:txBody>
      </p:sp>
    </p:spTree>
    <p:extLst>
      <p:ext uri="{BB962C8B-B14F-4D97-AF65-F5344CB8AC3E}">
        <p14:creationId xmlns:p14="http://schemas.microsoft.com/office/powerpoint/2010/main" val="103351508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48</a:t>
            </a:fld>
            <a:endParaRPr lang="en-US"/>
          </a:p>
        </p:txBody>
      </p:sp>
    </p:spTree>
    <p:extLst>
      <p:ext uri="{BB962C8B-B14F-4D97-AF65-F5344CB8AC3E}">
        <p14:creationId xmlns:p14="http://schemas.microsoft.com/office/powerpoint/2010/main" val="26561661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49</a:t>
            </a:fld>
            <a:endParaRPr lang="en-US"/>
          </a:p>
        </p:txBody>
      </p:sp>
    </p:spTree>
    <p:extLst>
      <p:ext uri="{BB962C8B-B14F-4D97-AF65-F5344CB8AC3E}">
        <p14:creationId xmlns:p14="http://schemas.microsoft.com/office/powerpoint/2010/main" val="3903037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50</a:t>
            </a:fld>
            <a:endParaRPr lang="en-US"/>
          </a:p>
        </p:txBody>
      </p:sp>
    </p:spTree>
    <p:extLst>
      <p:ext uri="{BB962C8B-B14F-4D97-AF65-F5344CB8AC3E}">
        <p14:creationId xmlns:p14="http://schemas.microsoft.com/office/powerpoint/2010/main" val="4958223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51</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52</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626616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3968650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@SadProcessor</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@SadProcessor</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@SadProcessor</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@SadProcessor</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@SadProcessor</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@SadProcessor</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informationisbeautiful.net/visualizations/worlds-biggest-data-breaches-hacks/"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www.sans.org/security-awareness-training/blog/2019-verizon-dbir-key-findings-security-awareness-officers" TargetMode="External"/><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hyperlink" Target="https://devblogs.microsoft.com/powershell/a-comparison-of-shell-and-scripting-language-security/" TargetMode="External"/><Relationship Id="rId2" Type="http://schemas.openxmlformats.org/officeDocument/2006/relationships/notesSlide" Target="../notesSlides/notesSlide48.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49.xml.rels><?xml version="1.0" encoding="UTF-8" standalone="yes"?>
<Relationships xmlns="http://schemas.openxmlformats.org/package/2006/relationships"><Relationship Id="rId3" Type="http://schemas.openxmlformats.org/officeDocument/2006/relationships/hyperlink" Target="https://devblogs.microsoft.com/powershell/a-comparison-of-shell-and-scripting-language-security/" TargetMode="External"/><Relationship Id="rId2" Type="http://schemas.openxmlformats.org/officeDocument/2006/relationships/notesSlide" Target="../notesSlides/notesSlide49.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8" Type="http://schemas.openxmlformats.org/officeDocument/2006/relationships/hyperlink" Target="https://blogs.msdn.microsoft.com/powershell/2015/06/09/powershell-the-blue-team/" TargetMode="External"/><Relationship Id="rId3" Type="http://schemas.openxmlformats.org/officeDocument/2006/relationships/hyperlink" Target="https://enterprise.verizon.com/resources/reports/dbir/" TargetMode="External"/><Relationship Id="rId7" Type="http://schemas.openxmlformats.org/officeDocument/2006/relationships/hyperlink" Target="https://github.com/EmpireProject/Empire/tree/master/data/module_source" TargetMode="External"/><Relationship Id="rId2" Type="http://schemas.openxmlformats.org/officeDocument/2006/relationships/notesSlide" Target="../notesSlides/notesSlide50.xml"/><Relationship Id="rId1" Type="http://schemas.openxmlformats.org/officeDocument/2006/relationships/slideLayout" Target="../slideLayouts/slideLayout3.xml"/><Relationship Id="rId6" Type="http://schemas.openxmlformats.org/officeDocument/2006/relationships/hyperlink" Target="https://github.com/EmpireProject/Empire" TargetMode="External"/><Relationship Id="rId5" Type="http://schemas.openxmlformats.org/officeDocument/2006/relationships/hyperlink" Target="https://github.com/SadProcessor/SomeStuff" TargetMode="External"/><Relationship Id="rId4" Type="http://schemas.openxmlformats.org/officeDocument/2006/relationships/hyperlink" Target="https://www.sans.org/security-awareness-training/blog/2019-verizon-dbir-key-findings-security-awareness-officers" TargetMode="External"/><Relationship Id="rId9" Type="http://schemas.openxmlformats.org/officeDocument/2006/relationships/hyperlink" Target="https://devblogs.microsoft.com/powershell/a-comparison-of-shell-and-scripting-language-security/" TargetMode="Externa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Show me all your Passwords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Walter </a:t>
            </a:r>
            <a:r>
              <a:rPr lang="en-US" dirty="0" err="1"/>
              <a:t>Legowski</a:t>
            </a:r>
            <a:endParaRPr lang="en-US" dirty="0"/>
          </a:p>
        </p:txBody>
      </p:sp>
    </p:spTree>
    <p:extLst>
      <p:ext uri="{BB962C8B-B14F-4D97-AF65-F5344CB8AC3E}">
        <p14:creationId xmlns:p14="http://schemas.microsoft.com/office/powerpoint/2010/main" val="5738523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Erratum</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11" name="Picture 10">
            <a:extLst>
              <a:ext uri="{FF2B5EF4-FFF2-40B4-BE49-F238E27FC236}">
                <a16:creationId xmlns:a16="http://schemas.microsoft.com/office/drawing/2014/main" id="{7C9C55D9-26C6-49B4-9828-BA8F69109A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5533" y="1079211"/>
            <a:ext cx="3872122" cy="4543400"/>
          </a:xfrm>
          <a:prstGeom prst="rect">
            <a:avLst/>
          </a:prstGeom>
          <a:effectLst>
            <a:outerShdw blurRad="50800" dist="38100" dir="2700000" algn="tl" rotWithShape="0">
              <a:prstClr val="black">
                <a:alpha val="40000"/>
              </a:prstClr>
            </a:outerShdw>
          </a:effectLst>
        </p:spPr>
      </p:pic>
      <p:sp>
        <p:nvSpPr>
          <p:cNvPr id="6" name="TextBox 5">
            <a:extLst>
              <a:ext uri="{FF2B5EF4-FFF2-40B4-BE49-F238E27FC236}">
                <a16:creationId xmlns:a16="http://schemas.microsoft.com/office/drawing/2014/main" id="{FD917CB1-A3DD-4A97-AEF7-DBE18FD2FE68}"/>
              </a:ext>
            </a:extLst>
          </p:cNvPr>
          <p:cNvSpPr txBox="1"/>
          <p:nvPr/>
        </p:nvSpPr>
        <p:spPr>
          <a:xfrm>
            <a:off x="3846394" y="1227252"/>
            <a:ext cx="3442994" cy="4247317"/>
          </a:xfrm>
          <a:prstGeom prst="rect">
            <a:avLst/>
          </a:prstGeom>
          <a:noFill/>
        </p:spPr>
        <p:txBody>
          <a:bodyPr wrap="none" rtlCol="0">
            <a:spAutoFit/>
          </a:bodyPr>
          <a:lstStyle/>
          <a:p>
            <a:pPr algn="r"/>
            <a:r>
              <a:rPr lang="de-DE" sz="5400" b="1" dirty="0">
                <a:solidFill>
                  <a:prstClr val="black"/>
                </a:solidFill>
                <a:latin typeface="Segoe UI" panose="020B0502040204020203" pitchFamily="34" charset="0"/>
                <a:cs typeface="Segoe UI" panose="020B0502040204020203" pitchFamily="34" charset="0"/>
              </a:rPr>
              <a:t>Yo Walter,</a:t>
            </a:r>
            <a:br>
              <a:rPr lang="de-DE" sz="5400" b="1" dirty="0">
                <a:solidFill>
                  <a:prstClr val="black"/>
                </a:solidFill>
                <a:latin typeface="Segoe UI" panose="020B0502040204020203" pitchFamily="34" charset="0"/>
                <a:cs typeface="Segoe UI" panose="020B0502040204020203" pitchFamily="34" charset="0"/>
              </a:rPr>
            </a:br>
            <a:r>
              <a:rPr lang="de-DE" sz="5400" b="1" dirty="0">
                <a:solidFill>
                  <a:prstClr val="black"/>
                </a:solidFill>
                <a:latin typeface="Segoe UI" panose="020B0502040204020203" pitchFamily="34" charset="0"/>
                <a:cs typeface="Segoe UI" panose="020B0502040204020203" pitchFamily="34" charset="0"/>
              </a:rPr>
              <a:t>not </a:t>
            </a:r>
            <a:r>
              <a:rPr lang="de-DE" sz="5400" b="1" dirty="0" err="1">
                <a:solidFill>
                  <a:prstClr val="black"/>
                </a:solidFill>
                <a:latin typeface="Segoe UI" panose="020B0502040204020203" pitchFamily="34" charset="0"/>
                <a:cs typeface="Segoe UI" panose="020B0502040204020203" pitchFamily="34" charset="0"/>
              </a:rPr>
              <a:t>sure</a:t>
            </a:r>
            <a:endParaRPr lang="de-DE" sz="5400" b="1" dirty="0">
              <a:solidFill>
                <a:prstClr val="black"/>
              </a:solidFill>
              <a:latin typeface="Segoe UI" panose="020B0502040204020203" pitchFamily="34" charset="0"/>
              <a:cs typeface="Segoe UI" panose="020B0502040204020203" pitchFamily="34" charset="0"/>
            </a:endParaRPr>
          </a:p>
          <a:p>
            <a:pPr algn="r"/>
            <a:r>
              <a:rPr lang="de-DE" sz="5400" b="1" dirty="0" err="1">
                <a:solidFill>
                  <a:prstClr val="black"/>
                </a:solidFill>
                <a:latin typeface="Segoe UI" panose="020B0502040204020203" pitchFamily="34" charset="0"/>
                <a:cs typeface="Segoe UI" panose="020B0502040204020203" pitchFamily="34" charset="0"/>
              </a:rPr>
              <a:t>about</a:t>
            </a:r>
            <a:endParaRPr lang="de-DE" sz="5400" b="1" dirty="0">
              <a:solidFill>
                <a:prstClr val="black"/>
              </a:solidFill>
              <a:latin typeface="Segoe UI" panose="020B0502040204020203" pitchFamily="34" charset="0"/>
              <a:cs typeface="Segoe UI" panose="020B0502040204020203" pitchFamily="34" charset="0"/>
            </a:endParaRPr>
          </a:p>
          <a:p>
            <a:pPr algn="r"/>
            <a:r>
              <a:rPr lang="de-DE" sz="5400" b="1" dirty="0" err="1">
                <a:solidFill>
                  <a:prstClr val="black"/>
                </a:solidFill>
                <a:latin typeface="Segoe UI" panose="020B0502040204020203" pitchFamily="34" charset="0"/>
                <a:cs typeface="Segoe UI" panose="020B0502040204020203" pitchFamily="34" charset="0"/>
              </a:rPr>
              <a:t>that</a:t>
            </a:r>
            <a:endParaRPr lang="de-DE" sz="5400" b="1" dirty="0">
              <a:solidFill>
                <a:prstClr val="black"/>
              </a:solidFill>
              <a:latin typeface="Segoe UI" panose="020B0502040204020203" pitchFamily="34" charset="0"/>
              <a:cs typeface="Segoe UI" panose="020B0502040204020203" pitchFamily="34" charset="0"/>
            </a:endParaRPr>
          </a:p>
          <a:p>
            <a:pPr algn="r"/>
            <a:r>
              <a:rPr lang="de-DE" sz="5400" b="1" dirty="0" err="1">
                <a:solidFill>
                  <a:prstClr val="black"/>
                </a:solidFill>
                <a:latin typeface="Segoe UI" panose="020B0502040204020203" pitchFamily="34" charset="0"/>
                <a:cs typeface="Segoe UI" panose="020B0502040204020203" pitchFamily="34" charset="0"/>
              </a:rPr>
              <a:t>meme</a:t>
            </a:r>
            <a:endParaRPr lang="en-US" sz="1200" b="1" dirty="0">
              <a:solidFill>
                <a:prstClr val="black"/>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5428756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Erratum - Fix</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14" name="TextBox 13">
            <a:extLst>
              <a:ext uri="{FF2B5EF4-FFF2-40B4-BE49-F238E27FC236}">
                <a16:creationId xmlns:a16="http://schemas.microsoft.com/office/drawing/2014/main" id="{954FBA4C-75D8-4F8C-9E6D-105BA745D31E}"/>
              </a:ext>
            </a:extLst>
          </p:cNvPr>
          <p:cNvSpPr txBox="1"/>
          <p:nvPr/>
        </p:nvSpPr>
        <p:spPr>
          <a:xfrm>
            <a:off x="4725713" y="1305341"/>
            <a:ext cx="2489784" cy="4247317"/>
          </a:xfrm>
          <a:prstGeom prst="rect">
            <a:avLst/>
          </a:prstGeom>
          <a:noFill/>
        </p:spPr>
        <p:txBody>
          <a:bodyPr wrap="none" rtlCol="0">
            <a:spAutoFit/>
          </a:bodyPr>
          <a:lstStyle/>
          <a:p>
            <a:pPr algn="r"/>
            <a:r>
              <a:rPr lang="de-DE" sz="5400" b="1" dirty="0" err="1">
                <a:solidFill>
                  <a:prstClr val="black"/>
                </a:solidFill>
                <a:latin typeface="Segoe UI" panose="020B0502040204020203" pitchFamily="34" charset="0"/>
                <a:cs typeface="Segoe UI" panose="020B0502040204020203" pitchFamily="34" charset="0"/>
              </a:rPr>
              <a:t>Thanks</a:t>
            </a:r>
            <a:br>
              <a:rPr lang="de-DE" sz="5400" b="1" dirty="0">
                <a:solidFill>
                  <a:prstClr val="black"/>
                </a:solidFill>
                <a:latin typeface="Segoe UI" panose="020B0502040204020203" pitchFamily="34" charset="0"/>
                <a:cs typeface="Segoe UI" panose="020B0502040204020203" pitchFamily="34" charset="0"/>
              </a:rPr>
            </a:br>
            <a:r>
              <a:rPr lang="de-DE" sz="5400" b="1" dirty="0">
                <a:solidFill>
                  <a:prstClr val="black"/>
                </a:solidFill>
                <a:latin typeface="Segoe UI" panose="020B0502040204020203" pitchFamily="34" charset="0"/>
                <a:cs typeface="Segoe UI" panose="020B0502040204020203" pitchFamily="34" charset="0"/>
              </a:rPr>
              <a:t>Walter,</a:t>
            </a:r>
          </a:p>
          <a:p>
            <a:pPr algn="r"/>
            <a:r>
              <a:rPr lang="de-DE" sz="5400" b="1" dirty="0" err="1">
                <a:solidFill>
                  <a:prstClr val="black"/>
                </a:solidFill>
                <a:latin typeface="Segoe UI" panose="020B0502040204020203" pitchFamily="34" charset="0"/>
                <a:cs typeface="Segoe UI" panose="020B0502040204020203" pitchFamily="34" charset="0"/>
              </a:rPr>
              <a:t>this</a:t>
            </a:r>
            <a:r>
              <a:rPr lang="de-DE" sz="5400" b="1" dirty="0">
                <a:solidFill>
                  <a:prstClr val="black"/>
                </a:solidFill>
                <a:latin typeface="Segoe UI" panose="020B0502040204020203" pitchFamily="34" charset="0"/>
                <a:cs typeface="Segoe UI" panose="020B0502040204020203" pitchFamily="34" charset="0"/>
              </a:rPr>
              <a:t> </a:t>
            </a:r>
            <a:r>
              <a:rPr lang="de-DE" sz="5400" b="1" dirty="0" err="1">
                <a:solidFill>
                  <a:prstClr val="black"/>
                </a:solidFill>
                <a:latin typeface="Segoe UI" panose="020B0502040204020203" pitchFamily="34" charset="0"/>
                <a:cs typeface="Segoe UI" panose="020B0502040204020203" pitchFamily="34" charset="0"/>
              </a:rPr>
              <a:t>is</a:t>
            </a:r>
            <a:endParaRPr lang="de-DE" sz="5400" b="1" dirty="0">
              <a:solidFill>
                <a:prstClr val="black"/>
              </a:solidFill>
              <a:latin typeface="Segoe UI" panose="020B0502040204020203" pitchFamily="34" charset="0"/>
              <a:cs typeface="Segoe UI" panose="020B0502040204020203" pitchFamily="34" charset="0"/>
            </a:endParaRPr>
          </a:p>
          <a:p>
            <a:pPr algn="r"/>
            <a:r>
              <a:rPr lang="de-DE" sz="5400" b="1" dirty="0" err="1">
                <a:solidFill>
                  <a:prstClr val="black"/>
                </a:solidFill>
                <a:latin typeface="Segoe UI" panose="020B0502040204020203" pitchFamily="34" charset="0"/>
                <a:cs typeface="Segoe UI" panose="020B0502040204020203" pitchFamily="34" charset="0"/>
              </a:rPr>
              <a:t>much</a:t>
            </a:r>
            <a:endParaRPr lang="de-DE" sz="5400" b="1" dirty="0">
              <a:solidFill>
                <a:prstClr val="black"/>
              </a:solidFill>
              <a:latin typeface="Segoe UI" panose="020B0502040204020203" pitchFamily="34" charset="0"/>
              <a:cs typeface="Segoe UI" panose="020B0502040204020203" pitchFamily="34" charset="0"/>
            </a:endParaRPr>
          </a:p>
          <a:p>
            <a:pPr algn="r"/>
            <a:r>
              <a:rPr lang="de-DE" sz="5400" b="1" dirty="0" err="1">
                <a:solidFill>
                  <a:prstClr val="black"/>
                </a:solidFill>
                <a:latin typeface="Segoe UI" panose="020B0502040204020203" pitchFamily="34" charset="0"/>
                <a:cs typeface="Segoe UI" panose="020B0502040204020203" pitchFamily="34" charset="0"/>
              </a:rPr>
              <a:t>better</a:t>
            </a:r>
            <a:endParaRPr lang="en-US" sz="1200" dirty="0"/>
          </a:p>
        </p:txBody>
      </p:sp>
      <p:pic>
        <p:nvPicPr>
          <p:cNvPr id="17" name="Picture 16">
            <a:extLst>
              <a:ext uri="{FF2B5EF4-FFF2-40B4-BE49-F238E27FC236}">
                <a16:creationId xmlns:a16="http://schemas.microsoft.com/office/drawing/2014/main" id="{AAD06949-F2EE-4F27-986A-3E7CB8BD6E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5533" y="1079207"/>
            <a:ext cx="3872122" cy="454339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2020326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sz="3200" b="1" dirty="0"/>
              <a:t>50% Passwords &amp; Security Awareness</a:t>
            </a:r>
          </a:p>
          <a:p>
            <a:pPr marL="457200" indent="-457200">
              <a:buFont typeface="Arial" panose="020B0604020202020204" pitchFamily="34" charset="0"/>
              <a:buChar char="•"/>
            </a:pPr>
            <a:r>
              <a:rPr lang="de-DE" dirty="0" err="1"/>
              <a:t>Understand</a:t>
            </a:r>
            <a:r>
              <a:rPr lang="de-DE" dirty="0"/>
              <a:t> </a:t>
            </a:r>
            <a:r>
              <a:rPr lang="de-DE" dirty="0" err="1"/>
              <a:t>how</a:t>
            </a:r>
            <a:r>
              <a:rPr lang="de-DE" dirty="0"/>
              <a:t> </a:t>
            </a:r>
            <a:r>
              <a:rPr lang="de-DE" dirty="0" err="1"/>
              <a:t>bad</a:t>
            </a:r>
            <a:r>
              <a:rPr lang="de-DE" dirty="0"/>
              <a:t> </a:t>
            </a:r>
            <a:r>
              <a:rPr lang="de-DE" dirty="0" err="1"/>
              <a:t>habits</a:t>
            </a:r>
            <a:r>
              <a:rPr lang="de-DE" dirty="0"/>
              <a:t> </a:t>
            </a:r>
            <a:r>
              <a:rPr lang="de-DE" dirty="0" err="1"/>
              <a:t>can</a:t>
            </a:r>
            <a:r>
              <a:rPr lang="de-DE" dirty="0"/>
              <a:t> </a:t>
            </a:r>
            <a:r>
              <a:rPr lang="de-DE" dirty="0" err="1"/>
              <a:t>help</a:t>
            </a:r>
            <a:r>
              <a:rPr lang="de-DE" dirty="0"/>
              <a:t> </a:t>
            </a:r>
            <a:r>
              <a:rPr lang="de-DE" dirty="0" err="1"/>
              <a:t>attackers</a:t>
            </a:r>
            <a:endParaRPr lang="de-DE" dirty="0"/>
          </a:p>
          <a:p>
            <a:pPr marL="457200" indent="-457200">
              <a:buFont typeface="Arial" panose="020B0604020202020204" pitchFamily="34" charset="0"/>
              <a:buChar char="•"/>
            </a:pPr>
            <a:endParaRPr lang="de-DE" dirty="0"/>
          </a:p>
          <a:p>
            <a:pPr marL="457200" indent="-457200">
              <a:buFont typeface="Arial" panose="020B0604020202020204" pitchFamily="34" charset="0"/>
              <a:buChar char="•"/>
            </a:pPr>
            <a:r>
              <a:rPr lang="de-DE" sz="3200" b="1" dirty="0"/>
              <a:t>50% PowerShell &amp; </a:t>
            </a:r>
            <a:r>
              <a:rPr lang="de-DE" sz="3200" b="1"/>
              <a:t>Tool </a:t>
            </a:r>
            <a:r>
              <a:rPr lang="de-DE" sz="3200" b="1" dirty="0"/>
              <a:t>M</a:t>
            </a:r>
            <a:r>
              <a:rPr lang="de-DE" sz="3200" b="1"/>
              <a:t>aking</a:t>
            </a:r>
            <a:endParaRPr lang="de-DE" sz="3200" b="1" dirty="0"/>
          </a:p>
          <a:p>
            <a:pPr marL="457200" indent="-457200">
              <a:buFont typeface="Arial" panose="020B0604020202020204" pitchFamily="34" charset="0"/>
              <a:buChar char="•"/>
            </a:pPr>
            <a:r>
              <a:rPr lang="de-DE" dirty="0"/>
              <a:t>See </a:t>
            </a:r>
            <a:r>
              <a:rPr lang="de-DE" dirty="0" err="1"/>
              <a:t>how</a:t>
            </a:r>
            <a:r>
              <a:rPr lang="de-DE" dirty="0"/>
              <a:t> a </a:t>
            </a:r>
            <a:r>
              <a:rPr lang="de-DE" dirty="0" err="1"/>
              <a:t>little</a:t>
            </a:r>
            <a:r>
              <a:rPr lang="de-DE" dirty="0"/>
              <a:t> PowerShell </a:t>
            </a:r>
            <a:r>
              <a:rPr lang="de-DE" dirty="0" err="1"/>
              <a:t>can</a:t>
            </a:r>
            <a:r>
              <a:rPr lang="de-DE" dirty="0"/>
              <a:t> do a </a:t>
            </a:r>
            <a:r>
              <a:rPr lang="de-DE" dirty="0" err="1"/>
              <a:t>lot</a:t>
            </a:r>
            <a:endParaRPr lang="de-DE" dirty="0"/>
          </a:p>
          <a:p>
            <a:pPr marL="457200"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41293011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r>
              <a:rPr lang="de-DE" b="1" dirty="0"/>
              <a:t>Intro: 	</a:t>
            </a:r>
            <a:r>
              <a:rPr lang="de-DE" dirty="0"/>
              <a:t>Identity </a:t>
            </a:r>
            <a:r>
              <a:rPr lang="de-DE" dirty="0" err="1"/>
              <a:t>is</a:t>
            </a:r>
            <a:r>
              <a:rPr lang="de-DE" dirty="0"/>
              <a:t> </a:t>
            </a:r>
            <a:r>
              <a:rPr lang="de-DE" dirty="0" err="1"/>
              <a:t>the</a:t>
            </a:r>
            <a:r>
              <a:rPr lang="de-DE" dirty="0"/>
              <a:t> </a:t>
            </a:r>
            <a:r>
              <a:rPr lang="de-DE" dirty="0" err="1"/>
              <a:t>new</a:t>
            </a:r>
            <a:r>
              <a:rPr lang="de-DE" dirty="0"/>
              <a:t> Perimeter</a:t>
            </a:r>
          </a:p>
          <a:p>
            <a:r>
              <a:rPr lang="de-DE" b="1" dirty="0"/>
              <a:t>Demos &amp; Code:</a:t>
            </a:r>
            <a:endParaRPr lang="de-DE" dirty="0"/>
          </a:p>
          <a:p>
            <a:r>
              <a:rPr lang="de-DE" dirty="0"/>
              <a:t>		</a:t>
            </a:r>
            <a:r>
              <a:rPr lang="de-DE" dirty="0" err="1"/>
              <a:t>RememberMe</a:t>
            </a:r>
            <a:r>
              <a:rPr lang="de-DE" dirty="0"/>
              <a:t> – Browser</a:t>
            </a:r>
          </a:p>
          <a:p>
            <a:r>
              <a:rPr lang="de-DE" dirty="0"/>
              <a:t>		</a:t>
            </a:r>
            <a:r>
              <a:rPr lang="de-DE" dirty="0" err="1"/>
              <a:t>RememberMe</a:t>
            </a:r>
            <a:r>
              <a:rPr lang="de-DE" dirty="0"/>
              <a:t> – Tool</a:t>
            </a:r>
          </a:p>
          <a:p>
            <a:r>
              <a:rPr lang="de-DE" dirty="0"/>
              <a:t>		</a:t>
            </a:r>
            <a:r>
              <a:rPr lang="de-DE" dirty="0" err="1"/>
              <a:t>PWDList</a:t>
            </a:r>
            <a:endParaRPr lang="de-DE" dirty="0"/>
          </a:p>
          <a:p>
            <a:r>
              <a:rPr lang="de-DE" dirty="0"/>
              <a:t>		</a:t>
            </a:r>
            <a:r>
              <a:rPr lang="de-DE" dirty="0" err="1"/>
              <a:t>That</a:t>
            </a:r>
            <a:r>
              <a:rPr lang="de-DE" dirty="0"/>
              <a:t> </a:t>
            </a:r>
            <a:r>
              <a:rPr lang="de-DE" dirty="0" err="1"/>
              <a:t>little</a:t>
            </a:r>
            <a:r>
              <a:rPr lang="de-DE" dirty="0"/>
              <a:t> </a:t>
            </a:r>
            <a:r>
              <a:rPr lang="de-DE" dirty="0" err="1"/>
              <a:t>text</a:t>
            </a:r>
            <a:r>
              <a:rPr lang="de-DE" dirty="0"/>
              <a:t> </a:t>
            </a:r>
            <a:r>
              <a:rPr lang="de-DE" dirty="0" err="1"/>
              <a:t>file</a:t>
            </a:r>
            <a:r>
              <a:rPr lang="de-DE" dirty="0"/>
              <a:t>…</a:t>
            </a:r>
          </a:p>
          <a:p>
            <a:r>
              <a:rPr lang="de-DE" dirty="0"/>
              <a:t>		</a:t>
            </a:r>
            <a:r>
              <a:rPr lang="de-DE" dirty="0" err="1"/>
              <a:t>Invoke-KeeClip</a:t>
            </a:r>
            <a:endParaRPr lang="de-DE" dirty="0"/>
          </a:p>
          <a:p>
            <a:r>
              <a:rPr lang="de-DE" b="1" dirty="0"/>
              <a:t>Outro: 	</a:t>
            </a:r>
            <a:r>
              <a:rPr lang="de-DE" dirty="0" err="1"/>
              <a:t>What</a:t>
            </a:r>
            <a:r>
              <a:rPr lang="de-DE" dirty="0"/>
              <a:t> NOT </a:t>
            </a:r>
            <a:r>
              <a:rPr lang="de-DE" dirty="0" err="1"/>
              <a:t>to</a:t>
            </a:r>
            <a:r>
              <a:rPr lang="de-DE" dirty="0"/>
              <a:t> </a:t>
            </a:r>
            <a:r>
              <a:rPr lang="de-DE" dirty="0" err="1"/>
              <a:t>conclude</a:t>
            </a:r>
            <a:r>
              <a:rPr lang="de-DE" dirty="0"/>
              <a:t> &amp; Take-Aways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24777342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Before we start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2" name="TextBox 1">
            <a:extLst>
              <a:ext uri="{FF2B5EF4-FFF2-40B4-BE49-F238E27FC236}">
                <a16:creationId xmlns:a16="http://schemas.microsoft.com/office/drawing/2014/main" id="{D0676E87-F15D-413D-B74B-3A9EB11D2CB2}"/>
              </a:ext>
            </a:extLst>
          </p:cNvPr>
          <p:cNvSpPr txBox="1"/>
          <p:nvPr/>
        </p:nvSpPr>
        <p:spPr>
          <a:xfrm>
            <a:off x="2458720" y="2672080"/>
            <a:ext cx="184731" cy="369332"/>
          </a:xfrm>
          <a:prstGeom prst="rect">
            <a:avLst/>
          </a:prstGeom>
          <a:noFill/>
        </p:spPr>
        <p:txBody>
          <a:bodyPr wrap="none" rtlCol="0">
            <a:spAutoFit/>
          </a:bodyPr>
          <a:lstStyle/>
          <a:p>
            <a:endParaRPr lang="en-US" dirty="0"/>
          </a:p>
        </p:txBody>
      </p:sp>
      <p:sp>
        <p:nvSpPr>
          <p:cNvPr id="10" name="Rectangle 9">
            <a:extLst>
              <a:ext uri="{FF2B5EF4-FFF2-40B4-BE49-F238E27FC236}">
                <a16:creationId xmlns:a16="http://schemas.microsoft.com/office/drawing/2014/main" id="{38ED7D07-9B01-4DAA-9F44-E044884F7D69}"/>
              </a:ext>
            </a:extLst>
          </p:cNvPr>
          <p:cNvSpPr/>
          <p:nvPr/>
        </p:nvSpPr>
        <p:spPr>
          <a:xfrm>
            <a:off x="1437640" y="1277440"/>
            <a:ext cx="9316720" cy="4465838"/>
          </a:xfrm>
          <a:prstGeom prst="rect">
            <a:avLst/>
          </a:prstGeom>
        </p:spPr>
        <p:txBody>
          <a:bodyPr wrap="square">
            <a:spAutoFit/>
          </a:bodyPr>
          <a:lstStyle/>
          <a:p>
            <a:pPr lvl="0" algn="ctr">
              <a:lnSpc>
                <a:spcPct val="90000"/>
              </a:lnSpc>
              <a:spcBef>
                <a:spcPts val="1000"/>
              </a:spcBef>
            </a:pPr>
            <a:r>
              <a:rPr lang="de-DE" sz="7200" b="1" dirty="0">
                <a:solidFill>
                  <a:prstClr val="black"/>
                </a:solidFill>
                <a:latin typeface="Segoe UI" panose="020B0502040204020203" pitchFamily="34" charset="0"/>
                <a:cs typeface="Segoe UI" panose="020B0502040204020203" pitchFamily="34" charset="0"/>
              </a:rPr>
              <a:t>I </a:t>
            </a:r>
            <a:r>
              <a:rPr lang="de-DE" sz="7200" b="1" dirty="0" err="1">
                <a:solidFill>
                  <a:prstClr val="black"/>
                </a:solidFill>
                <a:latin typeface="Segoe UI" panose="020B0502040204020203" pitchFamily="34" charset="0"/>
                <a:cs typeface="Segoe UI" panose="020B0502040204020203" pitchFamily="34" charset="0"/>
              </a:rPr>
              <a:t>have</a:t>
            </a:r>
            <a:r>
              <a:rPr lang="de-DE" sz="7200" b="1" dirty="0">
                <a:solidFill>
                  <a:prstClr val="black"/>
                </a:solidFill>
                <a:latin typeface="Segoe UI" panose="020B0502040204020203" pitchFamily="34" charset="0"/>
                <a:cs typeface="Segoe UI" panose="020B0502040204020203" pitchFamily="34" charset="0"/>
              </a:rPr>
              <a:t> a </a:t>
            </a:r>
          </a:p>
          <a:p>
            <a:pPr lvl="0" algn="ctr">
              <a:lnSpc>
                <a:spcPct val="90000"/>
              </a:lnSpc>
              <a:spcBef>
                <a:spcPts val="1000"/>
              </a:spcBef>
            </a:pPr>
            <a:r>
              <a:rPr lang="de-DE" sz="7200" b="1" dirty="0" err="1">
                <a:solidFill>
                  <a:prstClr val="black"/>
                </a:solidFill>
                <a:latin typeface="Segoe UI" panose="020B0502040204020203" pitchFamily="34" charset="0"/>
                <a:cs typeface="Segoe UI" panose="020B0502040204020203" pitchFamily="34" charset="0"/>
              </a:rPr>
              <a:t>Good</a:t>
            </a:r>
            <a:r>
              <a:rPr lang="de-DE" sz="7200" b="1" dirty="0">
                <a:solidFill>
                  <a:prstClr val="black"/>
                </a:solidFill>
                <a:latin typeface="Segoe UI" panose="020B0502040204020203" pitchFamily="34" charset="0"/>
                <a:cs typeface="Segoe UI" panose="020B0502040204020203" pitchFamily="34" charset="0"/>
              </a:rPr>
              <a:t> News </a:t>
            </a:r>
          </a:p>
          <a:p>
            <a:pPr lvl="0" algn="ctr">
              <a:lnSpc>
                <a:spcPct val="90000"/>
              </a:lnSpc>
              <a:spcBef>
                <a:spcPts val="1000"/>
              </a:spcBef>
            </a:pPr>
            <a:r>
              <a:rPr lang="de-DE" sz="7200" b="1" dirty="0">
                <a:solidFill>
                  <a:prstClr val="black"/>
                </a:solidFill>
                <a:latin typeface="Segoe UI" panose="020B0502040204020203" pitchFamily="34" charset="0"/>
                <a:cs typeface="Segoe UI" panose="020B0502040204020203" pitchFamily="34" charset="0"/>
              </a:rPr>
              <a:t>and a </a:t>
            </a:r>
          </a:p>
          <a:p>
            <a:pPr lvl="0" algn="ctr">
              <a:lnSpc>
                <a:spcPct val="90000"/>
              </a:lnSpc>
              <a:spcBef>
                <a:spcPts val="1000"/>
              </a:spcBef>
            </a:pPr>
            <a:r>
              <a:rPr lang="de-DE" sz="7200" b="1" dirty="0">
                <a:solidFill>
                  <a:prstClr val="black"/>
                </a:solidFill>
                <a:latin typeface="Segoe UI" panose="020B0502040204020203" pitchFamily="34" charset="0"/>
                <a:cs typeface="Segoe UI" panose="020B0502040204020203" pitchFamily="34" charset="0"/>
              </a:rPr>
              <a:t>Bad News… </a:t>
            </a:r>
            <a:endParaRPr lang="de-DE" sz="7200" dirty="0">
              <a:solidFill>
                <a:prstClr val="black"/>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5981918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Bad News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TextBox 3">
            <a:extLst>
              <a:ext uri="{FF2B5EF4-FFF2-40B4-BE49-F238E27FC236}">
                <a16:creationId xmlns:a16="http://schemas.microsoft.com/office/drawing/2014/main" id="{F74D0FCB-39C8-48B5-A2FD-74EA22DB3296}"/>
              </a:ext>
            </a:extLst>
          </p:cNvPr>
          <p:cNvSpPr txBox="1"/>
          <p:nvPr/>
        </p:nvSpPr>
        <p:spPr>
          <a:xfrm>
            <a:off x="2463424" y="5151120"/>
            <a:ext cx="7122912" cy="923330"/>
          </a:xfrm>
          <a:prstGeom prst="rect">
            <a:avLst/>
          </a:prstGeom>
          <a:noFill/>
        </p:spPr>
        <p:txBody>
          <a:bodyPr wrap="none" rtlCol="0">
            <a:spAutoFit/>
          </a:bodyPr>
          <a:lstStyle/>
          <a:p>
            <a:pPr algn="ctr"/>
            <a:r>
              <a:rPr lang="de-DE" sz="5400" b="1" dirty="0" err="1">
                <a:solidFill>
                  <a:prstClr val="black"/>
                </a:solidFill>
                <a:latin typeface="Segoe UI" panose="020B0502040204020203" pitchFamily="34" charset="0"/>
                <a:cs typeface="Segoe UI" panose="020B0502040204020203" pitchFamily="34" charset="0"/>
              </a:rPr>
              <a:t>GrumpyCat</a:t>
            </a:r>
            <a:r>
              <a:rPr lang="de-DE" sz="5400" b="1" dirty="0">
                <a:solidFill>
                  <a:prstClr val="black"/>
                </a:solidFill>
                <a:latin typeface="Segoe UI" panose="020B0502040204020203" pitchFamily="34" charset="0"/>
                <a:cs typeface="Segoe UI" panose="020B0502040204020203" pitchFamily="34" charset="0"/>
              </a:rPr>
              <a:t> </a:t>
            </a:r>
            <a:r>
              <a:rPr lang="de-DE" sz="5400" b="1" dirty="0" err="1">
                <a:solidFill>
                  <a:prstClr val="black"/>
                </a:solidFill>
                <a:latin typeface="Segoe UI" panose="020B0502040204020203" pitchFamily="34" charset="0"/>
                <a:cs typeface="Segoe UI" panose="020B0502040204020203" pitchFamily="34" charset="0"/>
              </a:rPr>
              <a:t>is</a:t>
            </a:r>
            <a:r>
              <a:rPr lang="de-DE" sz="5400" b="1" dirty="0">
                <a:solidFill>
                  <a:prstClr val="black"/>
                </a:solidFill>
                <a:latin typeface="Segoe UI" panose="020B0502040204020203" pitchFamily="34" charset="0"/>
                <a:cs typeface="Segoe UI" panose="020B0502040204020203" pitchFamily="34" charset="0"/>
              </a:rPr>
              <a:t> </a:t>
            </a:r>
            <a:r>
              <a:rPr lang="de-DE" sz="5400" b="1" dirty="0" err="1">
                <a:solidFill>
                  <a:prstClr val="black"/>
                </a:solidFill>
                <a:latin typeface="Segoe UI" panose="020B0502040204020203" pitchFamily="34" charset="0"/>
                <a:cs typeface="Segoe UI" panose="020B0502040204020203" pitchFamily="34" charset="0"/>
              </a:rPr>
              <a:t>dead</a:t>
            </a:r>
            <a:r>
              <a:rPr lang="de-DE" sz="5400" b="1" dirty="0">
                <a:solidFill>
                  <a:prstClr val="black"/>
                </a:solidFill>
                <a:latin typeface="Segoe UI" panose="020B0502040204020203" pitchFamily="34" charset="0"/>
                <a:cs typeface="Segoe UI" panose="020B0502040204020203" pitchFamily="34" charset="0"/>
              </a:rPr>
              <a:t>… </a:t>
            </a:r>
            <a:endParaRPr lang="en-US" sz="1200" dirty="0"/>
          </a:p>
        </p:txBody>
      </p:sp>
      <p:pic>
        <p:nvPicPr>
          <p:cNvPr id="7" name="Picture 6">
            <a:extLst>
              <a:ext uri="{FF2B5EF4-FFF2-40B4-BE49-F238E27FC236}">
                <a16:creationId xmlns:a16="http://schemas.microsoft.com/office/drawing/2014/main" id="{3AC059F5-C82E-4542-B2A5-59F80381C3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4751" y="1234248"/>
            <a:ext cx="6380862" cy="382851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3382627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Good News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TextBox 3">
            <a:extLst>
              <a:ext uri="{FF2B5EF4-FFF2-40B4-BE49-F238E27FC236}">
                <a16:creationId xmlns:a16="http://schemas.microsoft.com/office/drawing/2014/main" id="{F74D0FCB-39C8-48B5-A2FD-74EA22DB3296}"/>
              </a:ext>
            </a:extLst>
          </p:cNvPr>
          <p:cNvSpPr txBox="1"/>
          <p:nvPr/>
        </p:nvSpPr>
        <p:spPr>
          <a:xfrm>
            <a:off x="2599240" y="5141767"/>
            <a:ext cx="6790320" cy="923330"/>
          </a:xfrm>
          <a:prstGeom prst="rect">
            <a:avLst/>
          </a:prstGeom>
          <a:noFill/>
        </p:spPr>
        <p:txBody>
          <a:bodyPr wrap="none" rtlCol="0">
            <a:spAutoFit/>
          </a:bodyPr>
          <a:lstStyle/>
          <a:p>
            <a:pPr algn="ctr"/>
            <a:r>
              <a:rPr lang="de-DE" sz="5400" b="1" dirty="0" err="1">
                <a:solidFill>
                  <a:prstClr val="black"/>
                </a:solidFill>
                <a:latin typeface="Segoe UI" panose="020B0502040204020203" pitchFamily="34" charset="0"/>
                <a:cs typeface="Segoe UI" panose="020B0502040204020203" pitchFamily="34" charset="0"/>
              </a:rPr>
              <a:t>SadJoey</a:t>
            </a:r>
            <a:r>
              <a:rPr lang="de-DE" sz="5400" b="1" dirty="0">
                <a:solidFill>
                  <a:prstClr val="black"/>
                </a:solidFill>
                <a:latin typeface="Segoe UI" panose="020B0502040204020203" pitchFamily="34" charset="0"/>
                <a:cs typeface="Segoe UI" panose="020B0502040204020203" pitchFamily="34" charset="0"/>
              </a:rPr>
              <a:t> </a:t>
            </a:r>
            <a:r>
              <a:rPr lang="de-DE" sz="5400" b="1" dirty="0" err="1">
                <a:solidFill>
                  <a:prstClr val="black"/>
                </a:solidFill>
                <a:latin typeface="Segoe UI" panose="020B0502040204020203" pitchFamily="34" charset="0"/>
                <a:cs typeface="Segoe UI" panose="020B0502040204020203" pitchFamily="34" charset="0"/>
              </a:rPr>
              <a:t>is</a:t>
            </a:r>
            <a:r>
              <a:rPr lang="de-DE" sz="5400" b="1" dirty="0">
                <a:solidFill>
                  <a:prstClr val="black"/>
                </a:solidFill>
                <a:latin typeface="Segoe UI" panose="020B0502040204020203" pitchFamily="34" charset="0"/>
                <a:cs typeface="Segoe UI" panose="020B0502040204020203" pitchFamily="34" charset="0"/>
              </a:rPr>
              <a:t> still </a:t>
            </a:r>
            <a:r>
              <a:rPr lang="de-DE" sz="5400" b="1" dirty="0" err="1">
                <a:solidFill>
                  <a:prstClr val="black"/>
                </a:solidFill>
                <a:latin typeface="Segoe UI" panose="020B0502040204020203" pitchFamily="34" charset="0"/>
                <a:cs typeface="Segoe UI" panose="020B0502040204020203" pitchFamily="34" charset="0"/>
              </a:rPr>
              <a:t>alive</a:t>
            </a:r>
            <a:r>
              <a:rPr lang="de-DE" sz="5400" b="1" dirty="0">
                <a:solidFill>
                  <a:prstClr val="black"/>
                </a:solidFill>
                <a:latin typeface="Segoe UI" panose="020B0502040204020203" pitchFamily="34" charset="0"/>
                <a:cs typeface="Segoe UI" panose="020B0502040204020203" pitchFamily="34" charset="0"/>
              </a:rPr>
              <a:t> </a:t>
            </a:r>
            <a:endParaRPr lang="en-US" sz="1200" dirty="0"/>
          </a:p>
        </p:txBody>
      </p:sp>
      <p:pic>
        <p:nvPicPr>
          <p:cNvPr id="6" name="Picture 5">
            <a:extLst>
              <a:ext uri="{FF2B5EF4-FFF2-40B4-BE49-F238E27FC236}">
                <a16:creationId xmlns:a16="http://schemas.microsoft.com/office/drawing/2014/main" id="{67225666-B81D-43DA-8DCA-C537A1E8725F}"/>
              </a:ext>
            </a:extLst>
          </p:cNvPr>
          <p:cNvPicPr>
            <a:picLocks noChangeAspect="1"/>
          </p:cNvPicPr>
          <p:nvPr/>
        </p:nvPicPr>
        <p:blipFill>
          <a:blip r:embed="rId3"/>
          <a:stretch>
            <a:fillRect/>
          </a:stretch>
        </p:blipFill>
        <p:spPr>
          <a:xfrm>
            <a:off x="4003040" y="1254568"/>
            <a:ext cx="3679227" cy="3768097"/>
          </a:xfrm>
          <a:prstGeom prst="rect">
            <a:avLst/>
          </a:prstGeom>
          <a:ln w="28575">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872520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Good News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TextBox 3">
            <a:extLst>
              <a:ext uri="{FF2B5EF4-FFF2-40B4-BE49-F238E27FC236}">
                <a16:creationId xmlns:a16="http://schemas.microsoft.com/office/drawing/2014/main" id="{F74D0FCB-39C8-48B5-A2FD-74EA22DB3296}"/>
              </a:ext>
            </a:extLst>
          </p:cNvPr>
          <p:cNvSpPr txBox="1"/>
          <p:nvPr/>
        </p:nvSpPr>
        <p:spPr>
          <a:xfrm>
            <a:off x="2692858" y="5141767"/>
            <a:ext cx="6603091" cy="923330"/>
          </a:xfrm>
          <a:prstGeom prst="rect">
            <a:avLst/>
          </a:prstGeom>
          <a:noFill/>
        </p:spPr>
        <p:txBody>
          <a:bodyPr wrap="none" rtlCol="0">
            <a:spAutoFit/>
          </a:bodyPr>
          <a:lstStyle/>
          <a:p>
            <a:pPr algn="ctr"/>
            <a:r>
              <a:rPr lang="de-DE" sz="5400" b="1" dirty="0" err="1">
                <a:solidFill>
                  <a:prstClr val="black"/>
                </a:solidFill>
                <a:latin typeface="Segoe UI" panose="020B0502040204020203" pitchFamily="34" charset="0"/>
                <a:cs typeface="Segoe UI" panose="020B0502040204020203" pitchFamily="34" charset="0"/>
              </a:rPr>
              <a:t>How</a:t>
            </a:r>
            <a:r>
              <a:rPr lang="de-DE" sz="5400" b="1" dirty="0">
                <a:solidFill>
                  <a:prstClr val="black"/>
                </a:solidFill>
                <a:latin typeface="Segoe UI" panose="020B0502040204020203" pitchFamily="34" charset="0"/>
                <a:cs typeface="Segoe UI" panose="020B0502040204020203" pitchFamily="34" charset="0"/>
              </a:rPr>
              <a:t> cool </a:t>
            </a:r>
            <a:r>
              <a:rPr lang="de-DE" sz="5400" b="1" dirty="0" err="1">
                <a:solidFill>
                  <a:prstClr val="black"/>
                </a:solidFill>
                <a:latin typeface="Segoe UI" panose="020B0502040204020203" pitchFamily="34" charset="0"/>
                <a:cs typeface="Segoe UI" panose="020B0502040204020203" pitchFamily="34" charset="0"/>
              </a:rPr>
              <a:t>is</a:t>
            </a:r>
            <a:r>
              <a:rPr lang="de-DE" sz="5400" b="1" dirty="0">
                <a:solidFill>
                  <a:prstClr val="black"/>
                </a:solidFill>
                <a:latin typeface="Segoe UI" panose="020B0502040204020203" pitchFamily="34" charset="0"/>
                <a:cs typeface="Segoe UI" panose="020B0502040204020203" pitchFamily="34" charset="0"/>
              </a:rPr>
              <a:t> </a:t>
            </a:r>
            <a:r>
              <a:rPr lang="de-DE" sz="5400" b="1" dirty="0" err="1">
                <a:solidFill>
                  <a:prstClr val="black"/>
                </a:solidFill>
                <a:latin typeface="Segoe UI" panose="020B0502040204020203" pitchFamily="34" charset="0"/>
                <a:cs typeface="Segoe UI" panose="020B0502040204020203" pitchFamily="34" charset="0"/>
              </a:rPr>
              <a:t>that</a:t>
            </a:r>
            <a:r>
              <a:rPr lang="de-DE" sz="5400" b="1" dirty="0">
                <a:solidFill>
                  <a:prstClr val="black"/>
                </a:solidFill>
                <a:latin typeface="Segoe UI" panose="020B0502040204020203" pitchFamily="34" charset="0"/>
                <a:cs typeface="Segoe UI" panose="020B0502040204020203" pitchFamily="34" charset="0"/>
              </a:rPr>
              <a:t> !?! </a:t>
            </a:r>
            <a:endParaRPr lang="en-US" sz="1200" dirty="0"/>
          </a:p>
        </p:txBody>
      </p:sp>
      <p:pic>
        <p:nvPicPr>
          <p:cNvPr id="6" name="Picture 5">
            <a:extLst>
              <a:ext uri="{FF2B5EF4-FFF2-40B4-BE49-F238E27FC236}">
                <a16:creationId xmlns:a16="http://schemas.microsoft.com/office/drawing/2014/main" id="{67225666-B81D-43DA-8DCA-C537A1E8725F}"/>
              </a:ext>
            </a:extLst>
          </p:cNvPr>
          <p:cNvPicPr>
            <a:picLocks noChangeAspect="1"/>
          </p:cNvPicPr>
          <p:nvPr/>
        </p:nvPicPr>
        <p:blipFill>
          <a:blip r:embed="rId3"/>
          <a:stretch>
            <a:fillRect/>
          </a:stretch>
        </p:blipFill>
        <p:spPr>
          <a:xfrm>
            <a:off x="4003040" y="1254568"/>
            <a:ext cx="3679227" cy="3768097"/>
          </a:xfrm>
          <a:prstGeom prst="rect">
            <a:avLst/>
          </a:prstGeom>
          <a:ln w="28575">
            <a:noFill/>
          </a:ln>
          <a:effectLst>
            <a:outerShdw blurRad="50800" dist="38100" dir="2700000" algn="tl" rotWithShape="0">
              <a:prstClr val="black">
                <a:alpha val="40000"/>
              </a:prstClr>
            </a:outerShdw>
          </a:effectLst>
        </p:spPr>
      </p:pic>
      <p:pic>
        <p:nvPicPr>
          <p:cNvPr id="2" name="Picture 1">
            <a:extLst>
              <a:ext uri="{FF2B5EF4-FFF2-40B4-BE49-F238E27FC236}">
                <a16:creationId xmlns:a16="http://schemas.microsoft.com/office/drawing/2014/main" id="{44898A37-F50F-4BF0-946C-81950C479D8B}"/>
              </a:ext>
            </a:extLst>
          </p:cNvPr>
          <p:cNvPicPr>
            <a:picLocks noChangeAspect="1"/>
          </p:cNvPicPr>
          <p:nvPr/>
        </p:nvPicPr>
        <p:blipFill>
          <a:blip r:embed="rId4"/>
          <a:stretch>
            <a:fillRect/>
          </a:stretch>
        </p:blipFill>
        <p:spPr>
          <a:xfrm>
            <a:off x="7934339" y="1254568"/>
            <a:ext cx="2274236" cy="3768097"/>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26704136-2261-4A4D-A599-7B66A13D50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0609" y="1254568"/>
            <a:ext cx="2830359" cy="375766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017570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Show me all your Passwords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Walter </a:t>
            </a:r>
            <a:r>
              <a:rPr lang="en-US" dirty="0" err="1"/>
              <a:t>Legowski</a:t>
            </a:r>
            <a:endParaRPr lang="en-US" dirty="0"/>
          </a:p>
        </p:txBody>
      </p:sp>
    </p:spTree>
    <p:extLst>
      <p:ext uri="{BB962C8B-B14F-4D97-AF65-F5344CB8AC3E}">
        <p14:creationId xmlns:p14="http://schemas.microsoft.com/office/powerpoint/2010/main" val="19843625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Intro</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TextBox 3">
            <a:extLst>
              <a:ext uri="{FF2B5EF4-FFF2-40B4-BE49-F238E27FC236}">
                <a16:creationId xmlns:a16="http://schemas.microsoft.com/office/drawing/2014/main" id="{F74D0FCB-39C8-48B5-A2FD-74EA22DB3296}"/>
              </a:ext>
            </a:extLst>
          </p:cNvPr>
          <p:cNvSpPr txBox="1"/>
          <p:nvPr/>
        </p:nvSpPr>
        <p:spPr>
          <a:xfrm>
            <a:off x="1132045" y="2967335"/>
            <a:ext cx="9927910" cy="923330"/>
          </a:xfrm>
          <a:prstGeom prst="rect">
            <a:avLst/>
          </a:prstGeom>
          <a:noFill/>
        </p:spPr>
        <p:txBody>
          <a:bodyPr wrap="none" rtlCol="0">
            <a:spAutoFit/>
          </a:bodyPr>
          <a:lstStyle/>
          <a:p>
            <a:pPr algn="ctr"/>
            <a:r>
              <a:rPr lang="de-DE" sz="5400" b="1" dirty="0">
                <a:solidFill>
                  <a:prstClr val="black"/>
                </a:solidFill>
                <a:latin typeface="Segoe UI" panose="020B0502040204020203" pitchFamily="34" charset="0"/>
                <a:cs typeface="Segoe UI" panose="020B0502040204020203" pitchFamily="34" charset="0"/>
              </a:rPr>
              <a:t>Identity </a:t>
            </a:r>
            <a:r>
              <a:rPr lang="de-DE" sz="5400" b="1" dirty="0" err="1">
                <a:solidFill>
                  <a:prstClr val="black"/>
                </a:solidFill>
                <a:latin typeface="Segoe UI" panose="020B0502040204020203" pitchFamily="34" charset="0"/>
                <a:cs typeface="Segoe UI" panose="020B0502040204020203" pitchFamily="34" charset="0"/>
              </a:rPr>
              <a:t>is</a:t>
            </a:r>
            <a:r>
              <a:rPr lang="de-DE" sz="5400" b="1" dirty="0">
                <a:solidFill>
                  <a:prstClr val="black"/>
                </a:solidFill>
                <a:latin typeface="Segoe UI" panose="020B0502040204020203" pitchFamily="34" charset="0"/>
                <a:cs typeface="Segoe UI" panose="020B0502040204020203" pitchFamily="34" charset="0"/>
              </a:rPr>
              <a:t> </a:t>
            </a:r>
            <a:r>
              <a:rPr lang="de-DE" sz="5400" b="1" dirty="0" err="1">
                <a:solidFill>
                  <a:prstClr val="black"/>
                </a:solidFill>
                <a:latin typeface="Segoe UI" panose="020B0502040204020203" pitchFamily="34" charset="0"/>
                <a:cs typeface="Segoe UI" panose="020B0502040204020203" pitchFamily="34" charset="0"/>
              </a:rPr>
              <a:t>the</a:t>
            </a:r>
            <a:r>
              <a:rPr lang="de-DE" sz="5400" b="1" dirty="0">
                <a:solidFill>
                  <a:prstClr val="black"/>
                </a:solidFill>
                <a:latin typeface="Segoe UI" panose="020B0502040204020203" pitchFamily="34" charset="0"/>
                <a:cs typeface="Segoe UI" panose="020B0502040204020203" pitchFamily="34" charset="0"/>
              </a:rPr>
              <a:t> </a:t>
            </a:r>
            <a:r>
              <a:rPr lang="de-DE" sz="5400" b="1" dirty="0" err="1">
                <a:solidFill>
                  <a:prstClr val="black"/>
                </a:solidFill>
                <a:latin typeface="Segoe UI" panose="020B0502040204020203" pitchFamily="34" charset="0"/>
                <a:cs typeface="Segoe UI" panose="020B0502040204020203" pitchFamily="34" charset="0"/>
              </a:rPr>
              <a:t>new</a:t>
            </a:r>
            <a:r>
              <a:rPr lang="de-DE" sz="5400" b="1" dirty="0">
                <a:solidFill>
                  <a:prstClr val="black"/>
                </a:solidFill>
                <a:latin typeface="Segoe UI" panose="020B0502040204020203" pitchFamily="34" charset="0"/>
                <a:cs typeface="Segoe UI" panose="020B0502040204020203" pitchFamily="34" charset="0"/>
              </a:rPr>
              <a:t> Perimeter</a:t>
            </a:r>
            <a:endParaRPr lang="en-US" sz="1200" dirty="0"/>
          </a:p>
        </p:txBody>
      </p:sp>
    </p:spTree>
    <p:extLst>
      <p:ext uri="{BB962C8B-B14F-4D97-AF65-F5344CB8AC3E}">
        <p14:creationId xmlns:p14="http://schemas.microsoft.com/office/powerpoint/2010/main" val="22975548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Intro</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2" name="Picture 1">
            <a:extLst>
              <a:ext uri="{FF2B5EF4-FFF2-40B4-BE49-F238E27FC236}">
                <a16:creationId xmlns:a16="http://schemas.microsoft.com/office/drawing/2014/main" id="{29AB9467-3859-4205-B45F-B5E8B6D1D80F}"/>
              </a:ext>
            </a:extLst>
          </p:cNvPr>
          <p:cNvPicPr>
            <a:picLocks noChangeAspect="1"/>
          </p:cNvPicPr>
          <p:nvPr/>
        </p:nvPicPr>
        <p:blipFill>
          <a:blip r:embed="rId3"/>
          <a:stretch>
            <a:fillRect/>
          </a:stretch>
        </p:blipFill>
        <p:spPr>
          <a:xfrm>
            <a:off x="1661706" y="1401423"/>
            <a:ext cx="8868588" cy="4055154"/>
          </a:xfrm>
          <a:prstGeom prst="rect">
            <a:avLst/>
          </a:prstGeom>
        </p:spPr>
      </p:pic>
    </p:spTree>
    <p:extLst>
      <p:ext uri="{BB962C8B-B14F-4D97-AF65-F5344CB8AC3E}">
        <p14:creationId xmlns:p14="http://schemas.microsoft.com/office/powerpoint/2010/main" val="34498846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Intro</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2" name="Picture 1">
            <a:extLst>
              <a:ext uri="{FF2B5EF4-FFF2-40B4-BE49-F238E27FC236}">
                <a16:creationId xmlns:a16="http://schemas.microsoft.com/office/drawing/2014/main" id="{29AB9467-3859-4205-B45F-B5E8B6D1D80F}"/>
              </a:ext>
            </a:extLst>
          </p:cNvPr>
          <p:cNvPicPr>
            <a:picLocks noChangeAspect="1"/>
          </p:cNvPicPr>
          <p:nvPr/>
        </p:nvPicPr>
        <p:blipFill>
          <a:blip r:embed="rId3"/>
          <a:stretch>
            <a:fillRect/>
          </a:stretch>
        </p:blipFill>
        <p:spPr>
          <a:xfrm>
            <a:off x="1661706" y="1401423"/>
            <a:ext cx="8868588" cy="4055154"/>
          </a:xfrm>
          <a:prstGeom prst="rect">
            <a:avLst/>
          </a:prstGeom>
        </p:spPr>
      </p:pic>
      <p:sp>
        <p:nvSpPr>
          <p:cNvPr id="6" name="Rectangle 5">
            <a:extLst>
              <a:ext uri="{FF2B5EF4-FFF2-40B4-BE49-F238E27FC236}">
                <a16:creationId xmlns:a16="http://schemas.microsoft.com/office/drawing/2014/main" id="{A0183A65-E4B7-4BB8-AD9D-5C1DA4262D87}"/>
              </a:ext>
            </a:extLst>
          </p:cNvPr>
          <p:cNvSpPr/>
          <p:nvPr/>
        </p:nvSpPr>
        <p:spPr>
          <a:xfrm>
            <a:off x="1561869" y="2324242"/>
            <a:ext cx="2169622" cy="7009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95668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Attacker kill chain</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grpSp>
        <p:nvGrpSpPr>
          <p:cNvPr id="6" name="Group 5">
            <a:extLst>
              <a:ext uri="{FF2B5EF4-FFF2-40B4-BE49-F238E27FC236}">
                <a16:creationId xmlns:a16="http://schemas.microsoft.com/office/drawing/2014/main" id="{89013197-5212-42E2-B684-E033CDEE3707}"/>
              </a:ext>
            </a:extLst>
          </p:cNvPr>
          <p:cNvGrpSpPr/>
          <p:nvPr/>
        </p:nvGrpSpPr>
        <p:grpSpPr>
          <a:xfrm>
            <a:off x="840632" y="1873962"/>
            <a:ext cx="10340866" cy="1887249"/>
            <a:chOff x="330351" y="2021337"/>
            <a:chExt cx="8584280" cy="1566664"/>
          </a:xfrm>
        </p:grpSpPr>
        <p:grpSp>
          <p:nvGrpSpPr>
            <p:cNvPr id="7" name="Group 6">
              <a:extLst>
                <a:ext uri="{FF2B5EF4-FFF2-40B4-BE49-F238E27FC236}">
                  <a16:creationId xmlns:a16="http://schemas.microsoft.com/office/drawing/2014/main" id="{D0D83821-4ECD-4068-B518-9D2FF42022A9}"/>
                </a:ext>
              </a:extLst>
            </p:cNvPr>
            <p:cNvGrpSpPr/>
            <p:nvPr/>
          </p:nvGrpSpPr>
          <p:grpSpPr>
            <a:xfrm>
              <a:off x="386484" y="2303989"/>
              <a:ext cx="8315569" cy="797075"/>
              <a:chOff x="386484" y="2303989"/>
              <a:chExt cx="8315569" cy="797075"/>
            </a:xfrm>
            <a:solidFill>
              <a:schemeClr val="bg1"/>
            </a:solidFill>
          </p:grpSpPr>
          <p:sp>
            <p:nvSpPr>
              <p:cNvPr id="30" name="Rounded Rectangle 125">
                <a:extLst>
                  <a:ext uri="{FF2B5EF4-FFF2-40B4-BE49-F238E27FC236}">
                    <a16:creationId xmlns:a16="http://schemas.microsoft.com/office/drawing/2014/main" id="{4BAED2B3-CEC8-48C3-8FAF-39136BF4D020}"/>
                  </a:ext>
                </a:extLst>
              </p:cNvPr>
              <p:cNvSpPr/>
              <p:nvPr/>
            </p:nvSpPr>
            <p:spPr>
              <a:xfrm>
                <a:off x="386484"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25F878BC-EE2C-40E4-9DDA-C1385D54EA3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132" y="2375331"/>
                <a:ext cx="663383" cy="670445"/>
              </a:xfrm>
              <a:prstGeom prst="rect">
                <a:avLst/>
              </a:prstGeom>
              <a:grpFill/>
            </p:spPr>
          </p:pic>
          <p:sp>
            <p:nvSpPr>
              <p:cNvPr id="32" name="Rounded Rectangle 123">
                <a:extLst>
                  <a:ext uri="{FF2B5EF4-FFF2-40B4-BE49-F238E27FC236}">
                    <a16:creationId xmlns:a16="http://schemas.microsoft.com/office/drawing/2014/main" id="{4373C109-E75E-4F94-945B-9A393E6AEB30}"/>
                  </a:ext>
                </a:extLst>
              </p:cNvPr>
              <p:cNvSpPr/>
              <p:nvPr/>
            </p:nvSpPr>
            <p:spPr>
              <a:xfrm>
                <a:off x="1327345"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F56610E1-44E3-4EA8-BC8A-40D1F1D0452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15204" y="2392783"/>
                <a:ext cx="612961" cy="619487"/>
              </a:xfrm>
              <a:prstGeom prst="rect">
                <a:avLst/>
              </a:prstGeom>
              <a:grpFill/>
            </p:spPr>
          </p:pic>
          <p:sp>
            <p:nvSpPr>
              <p:cNvPr id="34" name="Rounded Rectangle 121">
                <a:extLst>
                  <a:ext uri="{FF2B5EF4-FFF2-40B4-BE49-F238E27FC236}">
                    <a16:creationId xmlns:a16="http://schemas.microsoft.com/office/drawing/2014/main" id="{82E343EC-2A3B-475F-8A1D-BE8CA13F2B77}"/>
                  </a:ext>
                </a:extLst>
              </p:cNvPr>
              <p:cNvSpPr/>
              <p:nvPr/>
            </p:nvSpPr>
            <p:spPr>
              <a:xfrm>
                <a:off x="2268206"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EA5B7A0A-69BE-4C45-8BFC-BF6382B6325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59568" y="2386528"/>
                <a:ext cx="625339" cy="631997"/>
              </a:xfrm>
              <a:prstGeom prst="rect">
                <a:avLst/>
              </a:prstGeom>
              <a:grpFill/>
            </p:spPr>
          </p:pic>
          <p:sp>
            <p:nvSpPr>
              <p:cNvPr id="36" name="Rounded Rectangle 119">
                <a:extLst>
                  <a:ext uri="{FF2B5EF4-FFF2-40B4-BE49-F238E27FC236}">
                    <a16:creationId xmlns:a16="http://schemas.microsoft.com/office/drawing/2014/main" id="{B51F1609-DDC7-4A82-818E-2A9F9CAD17E2}"/>
                  </a:ext>
                </a:extLst>
              </p:cNvPr>
              <p:cNvSpPr/>
              <p:nvPr/>
            </p:nvSpPr>
            <p:spPr>
              <a:xfrm>
                <a:off x="3209068"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a:extLst>
                  <a:ext uri="{FF2B5EF4-FFF2-40B4-BE49-F238E27FC236}">
                    <a16:creationId xmlns:a16="http://schemas.microsoft.com/office/drawing/2014/main" id="{BAD7D271-82E0-4B5C-9D69-32085AD3C9F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311336" y="2418367"/>
                <a:ext cx="579683" cy="585854"/>
              </a:xfrm>
              <a:prstGeom prst="rect">
                <a:avLst/>
              </a:prstGeom>
              <a:grpFill/>
            </p:spPr>
          </p:pic>
          <p:sp>
            <p:nvSpPr>
              <p:cNvPr id="38" name="Rounded Rectangle 115">
                <a:extLst>
                  <a:ext uri="{FF2B5EF4-FFF2-40B4-BE49-F238E27FC236}">
                    <a16:creationId xmlns:a16="http://schemas.microsoft.com/office/drawing/2014/main" id="{474E3FFD-C23A-405F-9189-86F2D7CA8D6F}"/>
                  </a:ext>
                </a:extLst>
              </p:cNvPr>
              <p:cNvSpPr/>
              <p:nvPr/>
            </p:nvSpPr>
            <p:spPr>
              <a:xfrm>
                <a:off x="4149929"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0C658642-F750-4A05-A440-96C5F379CC8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52519" y="2420786"/>
                <a:ext cx="583499" cy="589711"/>
              </a:xfrm>
              <a:prstGeom prst="rect">
                <a:avLst/>
              </a:prstGeom>
              <a:grpFill/>
            </p:spPr>
          </p:pic>
          <p:sp>
            <p:nvSpPr>
              <p:cNvPr id="40" name="Rounded Rectangle 111">
                <a:extLst>
                  <a:ext uri="{FF2B5EF4-FFF2-40B4-BE49-F238E27FC236}">
                    <a16:creationId xmlns:a16="http://schemas.microsoft.com/office/drawing/2014/main" id="{38281BA4-D9F9-422F-A7CE-7388E516F6D7}"/>
                  </a:ext>
                </a:extLst>
              </p:cNvPr>
              <p:cNvSpPr/>
              <p:nvPr/>
            </p:nvSpPr>
            <p:spPr>
              <a:xfrm>
                <a:off x="5090790"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40">
                <a:extLst>
                  <a:ext uri="{FF2B5EF4-FFF2-40B4-BE49-F238E27FC236}">
                    <a16:creationId xmlns:a16="http://schemas.microsoft.com/office/drawing/2014/main" id="{3B6F6ABF-5E51-416C-B5BB-2160446096A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173538" y="2471885"/>
                <a:ext cx="621845" cy="532357"/>
              </a:xfrm>
              <a:prstGeom prst="rect">
                <a:avLst/>
              </a:prstGeom>
              <a:grpFill/>
            </p:spPr>
          </p:pic>
          <p:sp>
            <p:nvSpPr>
              <p:cNvPr id="42" name="Rounded Rectangle 107">
                <a:extLst>
                  <a:ext uri="{FF2B5EF4-FFF2-40B4-BE49-F238E27FC236}">
                    <a16:creationId xmlns:a16="http://schemas.microsoft.com/office/drawing/2014/main" id="{C7EA94CC-4BDE-4078-94ED-614F2D9CF628}"/>
                  </a:ext>
                </a:extLst>
              </p:cNvPr>
              <p:cNvSpPr/>
              <p:nvPr/>
            </p:nvSpPr>
            <p:spPr>
              <a:xfrm>
                <a:off x="6031651"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a:extLst>
                  <a:ext uri="{FF2B5EF4-FFF2-40B4-BE49-F238E27FC236}">
                    <a16:creationId xmlns:a16="http://schemas.microsoft.com/office/drawing/2014/main" id="{8A99A985-BA1F-4A7E-8F6B-C896EA42D1F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130720" y="2396086"/>
                <a:ext cx="590540" cy="596827"/>
              </a:xfrm>
              <a:prstGeom prst="rect">
                <a:avLst/>
              </a:prstGeom>
              <a:grpFill/>
            </p:spPr>
          </p:pic>
          <p:sp>
            <p:nvSpPr>
              <p:cNvPr id="44" name="Rounded Rectangle 103">
                <a:extLst>
                  <a:ext uri="{FF2B5EF4-FFF2-40B4-BE49-F238E27FC236}">
                    <a16:creationId xmlns:a16="http://schemas.microsoft.com/office/drawing/2014/main" id="{AD730E33-C293-4BC4-A837-008487C97A57}"/>
                  </a:ext>
                </a:extLst>
              </p:cNvPr>
              <p:cNvSpPr/>
              <p:nvPr/>
            </p:nvSpPr>
            <p:spPr>
              <a:xfrm>
                <a:off x="6972513"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D813A815-0712-4D1E-A06E-031BD34032D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091680" y="2420786"/>
                <a:ext cx="600108" cy="606496"/>
              </a:xfrm>
              <a:prstGeom prst="rect">
                <a:avLst/>
              </a:prstGeom>
              <a:grpFill/>
            </p:spPr>
          </p:pic>
          <p:sp>
            <p:nvSpPr>
              <p:cNvPr id="46" name="Rounded Rectangle 99">
                <a:extLst>
                  <a:ext uri="{FF2B5EF4-FFF2-40B4-BE49-F238E27FC236}">
                    <a16:creationId xmlns:a16="http://schemas.microsoft.com/office/drawing/2014/main" id="{92F76093-EBC2-41E9-BF06-4D418CF805C9}"/>
                  </a:ext>
                </a:extLst>
              </p:cNvPr>
              <p:cNvSpPr/>
              <p:nvPr/>
            </p:nvSpPr>
            <p:spPr>
              <a:xfrm>
                <a:off x="7913375" y="2303989"/>
                <a:ext cx="788678"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a:extLst>
                  <a:ext uri="{FF2B5EF4-FFF2-40B4-BE49-F238E27FC236}">
                    <a16:creationId xmlns:a16="http://schemas.microsoft.com/office/drawing/2014/main" id="{31C98103-EECE-4248-AC54-3A78E56141B4}"/>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993007" y="2374103"/>
                <a:ext cx="652292" cy="659237"/>
              </a:xfrm>
              <a:prstGeom prst="rect">
                <a:avLst/>
              </a:prstGeom>
              <a:grpFill/>
            </p:spPr>
          </p:pic>
        </p:grpSp>
        <p:grpSp>
          <p:nvGrpSpPr>
            <p:cNvPr id="9" name="Group 8">
              <a:extLst>
                <a:ext uri="{FF2B5EF4-FFF2-40B4-BE49-F238E27FC236}">
                  <a16:creationId xmlns:a16="http://schemas.microsoft.com/office/drawing/2014/main" id="{A7FD26FA-59AF-4137-B884-18BBA10F077B}"/>
                </a:ext>
              </a:extLst>
            </p:cNvPr>
            <p:cNvGrpSpPr/>
            <p:nvPr/>
          </p:nvGrpSpPr>
          <p:grpSpPr>
            <a:xfrm>
              <a:off x="330351" y="2021337"/>
              <a:ext cx="8483298" cy="163058"/>
              <a:chOff x="330351" y="2021337"/>
              <a:chExt cx="8483298" cy="163058"/>
            </a:xfrm>
            <a:solidFill>
              <a:schemeClr val="bg1"/>
            </a:solidFill>
          </p:grpSpPr>
          <p:cxnSp>
            <p:nvCxnSpPr>
              <p:cNvPr id="20" name="Straight Arrow Connector 19">
                <a:extLst>
                  <a:ext uri="{FF2B5EF4-FFF2-40B4-BE49-F238E27FC236}">
                    <a16:creationId xmlns:a16="http://schemas.microsoft.com/office/drawing/2014/main" id="{AB5AB2B3-6E98-4F78-B13C-49BB924F620E}"/>
                  </a:ext>
                </a:extLst>
              </p:cNvPr>
              <p:cNvCxnSpPr/>
              <p:nvPr/>
            </p:nvCxnSpPr>
            <p:spPr>
              <a:xfrm>
                <a:off x="330351" y="2100321"/>
                <a:ext cx="8483298" cy="0"/>
              </a:xfrm>
              <a:prstGeom prst="straightConnector1">
                <a:avLst/>
              </a:prstGeom>
              <a:grpFill/>
              <a:ln w="76200">
                <a:solidFill>
                  <a:schemeClr val="bg1"/>
                </a:solidFill>
                <a:tailEnd type="triangle"/>
              </a:ln>
              <a:effectLst/>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D1525553-628B-4513-97C5-F5E45ED842CB}"/>
                  </a:ext>
                </a:extLst>
              </p:cNvPr>
              <p:cNvSpPr/>
              <p:nvPr/>
            </p:nvSpPr>
            <p:spPr>
              <a:xfrm>
                <a:off x="706179" y="2024883"/>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BD34C261-FD59-4E0A-AE25-2BBCA984F525}"/>
                  </a:ext>
                </a:extLst>
              </p:cNvPr>
              <p:cNvSpPr/>
              <p:nvPr/>
            </p:nvSpPr>
            <p:spPr>
              <a:xfrm>
                <a:off x="1644778" y="2021337"/>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BBB25D4-AC6E-4400-9661-4D32510A213D}"/>
                  </a:ext>
                </a:extLst>
              </p:cNvPr>
              <p:cNvSpPr/>
              <p:nvPr/>
            </p:nvSpPr>
            <p:spPr>
              <a:xfrm>
                <a:off x="2597594" y="2021337"/>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08A47D3-C9B5-416E-A8E2-C645F2C755BE}"/>
                  </a:ext>
                </a:extLst>
              </p:cNvPr>
              <p:cNvSpPr/>
              <p:nvPr/>
            </p:nvSpPr>
            <p:spPr>
              <a:xfrm>
                <a:off x="3526532" y="2033519"/>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414C122-0186-44BE-8688-D742B5E2159A}"/>
                  </a:ext>
                </a:extLst>
              </p:cNvPr>
              <p:cNvSpPr/>
              <p:nvPr/>
            </p:nvSpPr>
            <p:spPr>
              <a:xfrm>
                <a:off x="4459618" y="2031883"/>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62EA466E-1E64-4C06-A569-900C22C25FC4}"/>
                  </a:ext>
                </a:extLst>
              </p:cNvPr>
              <p:cNvSpPr/>
              <p:nvPr/>
            </p:nvSpPr>
            <p:spPr>
              <a:xfrm>
                <a:off x="5409817" y="2028843"/>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05C3DD04-4629-413C-BA9E-FBD34D095B6A}"/>
                  </a:ext>
                </a:extLst>
              </p:cNvPr>
              <p:cNvSpPr/>
              <p:nvPr/>
            </p:nvSpPr>
            <p:spPr>
              <a:xfrm>
                <a:off x="6351346" y="2027229"/>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4BCF834-7F9F-4F33-91E2-790905BC9A3F}"/>
                  </a:ext>
                </a:extLst>
              </p:cNvPr>
              <p:cNvSpPr/>
              <p:nvPr/>
            </p:nvSpPr>
            <p:spPr>
              <a:xfrm>
                <a:off x="7292874" y="2021997"/>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CDB41F8-966B-4ECB-BAB2-EC3FA6FDCC4D}"/>
                  </a:ext>
                </a:extLst>
              </p:cNvPr>
              <p:cNvSpPr/>
              <p:nvPr/>
            </p:nvSpPr>
            <p:spPr>
              <a:xfrm>
                <a:off x="8234402" y="2021337"/>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8FD654FE-817D-4F30-975D-CB065F1A6A2F}"/>
                </a:ext>
              </a:extLst>
            </p:cNvPr>
            <p:cNvGrpSpPr/>
            <p:nvPr/>
          </p:nvGrpSpPr>
          <p:grpSpPr>
            <a:xfrm>
              <a:off x="353839" y="3153660"/>
              <a:ext cx="8560792" cy="434341"/>
              <a:chOff x="374903" y="3448803"/>
              <a:chExt cx="8560792" cy="434341"/>
            </a:xfrm>
          </p:grpSpPr>
          <p:sp>
            <p:nvSpPr>
              <p:cNvPr id="12" name="TextBox 11">
                <a:extLst>
                  <a:ext uri="{FF2B5EF4-FFF2-40B4-BE49-F238E27FC236}">
                    <a16:creationId xmlns:a16="http://schemas.microsoft.com/office/drawing/2014/main" id="{1795212F-F910-4FBB-BDDF-847CCF5A2919}"/>
                  </a:ext>
                </a:extLst>
              </p:cNvPr>
              <p:cNvSpPr txBox="1"/>
              <p:nvPr/>
            </p:nvSpPr>
            <p:spPr>
              <a:xfrm>
                <a:off x="374903" y="3448803"/>
                <a:ext cx="813326" cy="434341"/>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External</a:t>
                </a:r>
              </a:p>
              <a:p>
                <a:pPr algn="ctr"/>
                <a:r>
                  <a:rPr lang="en-US" sz="1400" b="1" dirty="0">
                    <a:latin typeface="Consolas" panose="020B0609020204030204" pitchFamily="49" charset="0"/>
                    <a:cs typeface="Consolas" panose="020B0609020204030204" pitchFamily="49" charset="0"/>
                  </a:rPr>
                  <a:t>Recon</a:t>
                </a:r>
              </a:p>
            </p:txBody>
          </p:sp>
          <p:sp>
            <p:nvSpPr>
              <p:cNvPr id="13" name="TextBox 12">
                <a:extLst>
                  <a:ext uri="{FF2B5EF4-FFF2-40B4-BE49-F238E27FC236}">
                    <a16:creationId xmlns:a16="http://schemas.microsoft.com/office/drawing/2014/main" id="{FD0279FF-D27A-4F29-A8CF-593B2B94752A}"/>
                  </a:ext>
                </a:extLst>
              </p:cNvPr>
              <p:cNvSpPr txBox="1"/>
              <p:nvPr/>
            </p:nvSpPr>
            <p:spPr>
              <a:xfrm>
                <a:off x="1341427" y="3448803"/>
                <a:ext cx="813326" cy="255495"/>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Delivery</a:t>
                </a:r>
              </a:p>
            </p:txBody>
          </p:sp>
          <p:sp>
            <p:nvSpPr>
              <p:cNvPr id="14" name="TextBox 13">
                <a:extLst>
                  <a:ext uri="{FF2B5EF4-FFF2-40B4-BE49-F238E27FC236}">
                    <a16:creationId xmlns:a16="http://schemas.microsoft.com/office/drawing/2014/main" id="{E97024C9-30EA-4CAB-93A5-BE2B98492CFC}"/>
                  </a:ext>
                </a:extLst>
              </p:cNvPr>
              <p:cNvSpPr txBox="1"/>
              <p:nvPr/>
            </p:nvSpPr>
            <p:spPr>
              <a:xfrm>
                <a:off x="2280112" y="3448803"/>
                <a:ext cx="730823" cy="255495"/>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Exploit</a:t>
                </a:r>
              </a:p>
            </p:txBody>
          </p:sp>
          <p:sp>
            <p:nvSpPr>
              <p:cNvPr id="15" name="TextBox 14">
                <a:extLst>
                  <a:ext uri="{FF2B5EF4-FFF2-40B4-BE49-F238E27FC236}">
                    <a16:creationId xmlns:a16="http://schemas.microsoft.com/office/drawing/2014/main" id="{92F26304-37BE-49E9-BFC6-6674CD19B38E}"/>
                  </a:ext>
                </a:extLst>
              </p:cNvPr>
              <p:cNvSpPr txBox="1"/>
              <p:nvPr/>
            </p:nvSpPr>
            <p:spPr>
              <a:xfrm>
                <a:off x="4165337" y="3448803"/>
                <a:ext cx="813326" cy="434341"/>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Lateral</a:t>
                </a:r>
              </a:p>
              <a:p>
                <a:pPr algn="ctr"/>
                <a:r>
                  <a:rPr lang="en-US" sz="1400" b="1" dirty="0">
                    <a:latin typeface="Consolas" panose="020B0609020204030204" pitchFamily="49" charset="0"/>
                    <a:cs typeface="Consolas" panose="020B0609020204030204" pitchFamily="49" charset="0"/>
                  </a:rPr>
                  <a:t>Movement</a:t>
                </a:r>
              </a:p>
            </p:txBody>
          </p:sp>
          <p:sp>
            <p:nvSpPr>
              <p:cNvPr id="16" name="TextBox 15">
                <a:extLst>
                  <a:ext uri="{FF2B5EF4-FFF2-40B4-BE49-F238E27FC236}">
                    <a16:creationId xmlns:a16="http://schemas.microsoft.com/office/drawing/2014/main" id="{311C5A64-2A45-4216-ACAB-F18BF5610861}"/>
                  </a:ext>
                </a:extLst>
              </p:cNvPr>
              <p:cNvSpPr txBox="1"/>
              <p:nvPr/>
            </p:nvSpPr>
            <p:spPr>
              <a:xfrm>
                <a:off x="5115369" y="3521170"/>
                <a:ext cx="730823" cy="255495"/>
              </a:xfrm>
              <a:prstGeom prst="rect">
                <a:avLst/>
              </a:prstGeom>
              <a:noFill/>
            </p:spPr>
            <p:txBody>
              <a:bodyPr wrap="none" rtlCol="0">
                <a:spAutoFit/>
              </a:bodyPr>
              <a:lstStyle/>
              <a:p>
                <a:pPr algn="ctr"/>
                <a:r>
                  <a:rPr lang="en-US" sz="1400" b="1" dirty="0" err="1">
                    <a:latin typeface="Consolas" panose="020B0609020204030204" pitchFamily="49" charset="0"/>
                    <a:cs typeface="Consolas" panose="020B0609020204030204" pitchFamily="49" charset="0"/>
                  </a:rPr>
                  <a:t>PrivEsc</a:t>
                </a:r>
                <a:endParaRPr lang="en-US" sz="1400" b="1" dirty="0">
                  <a:latin typeface="Consolas" panose="020B0609020204030204" pitchFamily="49" charset="0"/>
                  <a:cs typeface="Consolas" panose="020B0609020204030204" pitchFamily="49" charset="0"/>
                </a:endParaRPr>
              </a:p>
            </p:txBody>
          </p:sp>
          <p:sp>
            <p:nvSpPr>
              <p:cNvPr id="17" name="TextBox 16">
                <a:extLst>
                  <a:ext uri="{FF2B5EF4-FFF2-40B4-BE49-F238E27FC236}">
                    <a16:creationId xmlns:a16="http://schemas.microsoft.com/office/drawing/2014/main" id="{39B855DE-2FD0-4869-BD61-3D35FEA5B05D}"/>
                  </a:ext>
                </a:extLst>
              </p:cNvPr>
              <p:cNvSpPr txBox="1"/>
              <p:nvPr/>
            </p:nvSpPr>
            <p:spPr>
              <a:xfrm>
                <a:off x="5970959" y="3448803"/>
                <a:ext cx="1060837" cy="255495"/>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Persistence</a:t>
                </a:r>
              </a:p>
            </p:txBody>
          </p:sp>
          <p:sp>
            <p:nvSpPr>
              <p:cNvPr id="18" name="TextBox 17">
                <a:extLst>
                  <a:ext uri="{FF2B5EF4-FFF2-40B4-BE49-F238E27FC236}">
                    <a16:creationId xmlns:a16="http://schemas.microsoft.com/office/drawing/2014/main" id="{FC5FA12E-10CB-430C-A0E2-4F827285128F}"/>
                  </a:ext>
                </a:extLst>
              </p:cNvPr>
              <p:cNvSpPr txBox="1"/>
              <p:nvPr/>
            </p:nvSpPr>
            <p:spPr>
              <a:xfrm>
                <a:off x="6892181" y="3448803"/>
                <a:ext cx="978333" cy="434341"/>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Data</a:t>
                </a:r>
              </a:p>
              <a:p>
                <a:pPr algn="ctr"/>
                <a:r>
                  <a:rPr lang="en-US" sz="1400" b="1" dirty="0">
                    <a:latin typeface="Consolas" panose="020B0609020204030204" pitchFamily="49" charset="0"/>
                    <a:cs typeface="Consolas" panose="020B0609020204030204" pitchFamily="49" charset="0"/>
                  </a:rPr>
                  <a:t>Collection</a:t>
                </a:r>
              </a:p>
            </p:txBody>
          </p:sp>
          <p:sp>
            <p:nvSpPr>
              <p:cNvPr id="19" name="TextBox 18">
                <a:extLst>
                  <a:ext uri="{FF2B5EF4-FFF2-40B4-BE49-F238E27FC236}">
                    <a16:creationId xmlns:a16="http://schemas.microsoft.com/office/drawing/2014/main" id="{BC53B1F7-710F-41CD-9A73-3C04C90A1141}"/>
                  </a:ext>
                </a:extLst>
              </p:cNvPr>
              <p:cNvSpPr txBox="1"/>
              <p:nvPr/>
            </p:nvSpPr>
            <p:spPr>
              <a:xfrm>
                <a:off x="7792355" y="3448803"/>
                <a:ext cx="1143340" cy="255495"/>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Exfiltration</a:t>
                </a:r>
              </a:p>
            </p:txBody>
          </p:sp>
        </p:grpSp>
      </p:grpSp>
      <p:sp>
        <p:nvSpPr>
          <p:cNvPr id="49" name="TextBox 48">
            <a:extLst>
              <a:ext uri="{FF2B5EF4-FFF2-40B4-BE49-F238E27FC236}">
                <a16:creationId xmlns:a16="http://schemas.microsoft.com/office/drawing/2014/main" id="{66E1B971-EFA2-4852-9694-58B698059CD1}"/>
              </a:ext>
            </a:extLst>
          </p:cNvPr>
          <p:cNvSpPr txBox="1"/>
          <p:nvPr/>
        </p:nvSpPr>
        <p:spPr>
          <a:xfrm>
            <a:off x="4290881" y="3262720"/>
            <a:ext cx="979755" cy="523220"/>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Internal</a:t>
            </a:r>
          </a:p>
          <a:p>
            <a:pPr algn="ctr"/>
            <a:r>
              <a:rPr lang="en-US" sz="1400" b="1" dirty="0">
                <a:latin typeface="Consolas" panose="020B0609020204030204" pitchFamily="49" charset="0"/>
                <a:cs typeface="Consolas" panose="020B0609020204030204" pitchFamily="49" charset="0"/>
              </a:rPr>
              <a:t>Recon</a:t>
            </a:r>
          </a:p>
        </p:txBody>
      </p:sp>
      <p:cxnSp>
        <p:nvCxnSpPr>
          <p:cNvPr id="50" name="Straight Connector 49">
            <a:extLst>
              <a:ext uri="{FF2B5EF4-FFF2-40B4-BE49-F238E27FC236}">
                <a16:creationId xmlns:a16="http://schemas.microsoft.com/office/drawing/2014/main" id="{FC1D39CD-7EAA-457F-8F32-283A2894E823}"/>
              </a:ext>
            </a:extLst>
          </p:cNvPr>
          <p:cNvCxnSpPr/>
          <p:nvPr/>
        </p:nvCxnSpPr>
        <p:spPr>
          <a:xfrm>
            <a:off x="4206371" y="1402080"/>
            <a:ext cx="0" cy="308864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E4C917DB-A2D9-4D7E-ABD7-0E8119AA2015}"/>
              </a:ext>
            </a:extLst>
          </p:cNvPr>
          <p:cNvSpPr txBox="1"/>
          <p:nvPr/>
        </p:nvSpPr>
        <p:spPr>
          <a:xfrm>
            <a:off x="3661734" y="4510816"/>
            <a:ext cx="1115690" cy="369332"/>
          </a:xfrm>
          <a:prstGeom prst="rect">
            <a:avLst/>
          </a:prstGeom>
          <a:noFill/>
        </p:spPr>
        <p:txBody>
          <a:bodyPr wrap="none" rtlCol="0">
            <a:spAutoFit/>
          </a:bodyPr>
          <a:lstStyle/>
          <a:p>
            <a:r>
              <a:rPr lang="en-US" dirty="0"/>
              <a:t>Perimeter</a:t>
            </a:r>
          </a:p>
        </p:txBody>
      </p:sp>
      <p:sp>
        <p:nvSpPr>
          <p:cNvPr id="52" name="TextBox 51">
            <a:extLst>
              <a:ext uri="{FF2B5EF4-FFF2-40B4-BE49-F238E27FC236}">
                <a16:creationId xmlns:a16="http://schemas.microsoft.com/office/drawing/2014/main" id="{CE9C4699-7A4D-4563-B300-80564E4D6FED}"/>
              </a:ext>
            </a:extLst>
          </p:cNvPr>
          <p:cNvSpPr txBox="1"/>
          <p:nvPr/>
        </p:nvSpPr>
        <p:spPr>
          <a:xfrm>
            <a:off x="4206371" y="1361696"/>
            <a:ext cx="2391104" cy="369332"/>
          </a:xfrm>
          <a:prstGeom prst="rect">
            <a:avLst/>
          </a:prstGeom>
          <a:noFill/>
        </p:spPr>
        <p:txBody>
          <a:bodyPr wrap="none" rtlCol="0">
            <a:spAutoFit/>
          </a:bodyPr>
          <a:lstStyle/>
          <a:p>
            <a:r>
              <a:rPr lang="en-US" dirty="0"/>
              <a:t>&lt;- Post-Exploitation ---&gt;</a:t>
            </a:r>
          </a:p>
        </p:txBody>
      </p:sp>
    </p:spTree>
    <p:extLst>
      <p:ext uri="{BB962C8B-B14F-4D97-AF65-F5344CB8AC3E}">
        <p14:creationId xmlns:p14="http://schemas.microsoft.com/office/powerpoint/2010/main" val="38030578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Raise your hand…</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TextBox 3">
            <a:extLst>
              <a:ext uri="{FF2B5EF4-FFF2-40B4-BE49-F238E27FC236}">
                <a16:creationId xmlns:a16="http://schemas.microsoft.com/office/drawing/2014/main" id="{F74D0FCB-39C8-48B5-A2FD-74EA22DB3296}"/>
              </a:ext>
            </a:extLst>
          </p:cNvPr>
          <p:cNvSpPr txBox="1"/>
          <p:nvPr/>
        </p:nvSpPr>
        <p:spPr>
          <a:xfrm>
            <a:off x="3273048" y="2505670"/>
            <a:ext cx="5645905" cy="923330"/>
          </a:xfrm>
          <a:prstGeom prst="rect">
            <a:avLst/>
          </a:prstGeom>
          <a:noFill/>
        </p:spPr>
        <p:txBody>
          <a:bodyPr wrap="none" rtlCol="0">
            <a:spAutoFit/>
          </a:bodyPr>
          <a:lstStyle/>
          <a:p>
            <a:pPr algn="ctr"/>
            <a:r>
              <a:rPr lang="de-DE" sz="5400" dirty="0">
                <a:solidFill>
                  <a:prstClr val="black"/>
                </a:solidFill>
                <a:latin typeface="Segoe UI" panose="020B0502040204020203" pitchFamily="34" charset="0"/>
                <a:cs typeface="Segoe UI" panose="020B0502040204020203" pitchFamily="34" charset="0"/>
              </a:rPr>
              <a:t>… </a:t>
            </a:r>
            <a:r>
              <a:rPr lang="de-DE" sz="5400" dirty="0" err="1">
                <a:solidFill>
                  <a:prstClr val="black"/>
                </a:solidFill>
                <a:latin typeface="Segoe UI" panose="020B0502040204020203" pitchFamily="34" charset="0"/>
                <a:cs typeface="Segoe UI" panose="020B0502040204020203" pitchFamily="34" charset="0"/>
              </a:rPr>
              <a:t>if</a:t>
            </a:r>
            <a:r>
              <a:rPr lang="de-DE" sz="5400" dirty="0">
                <a:solidFill>
                  <a:prstClr val="black"/>
                </a:solidFill>
                <a:latin typeface="Segoe UI" panose="020B0502040204020203" pitchFamily="34" charset="0"/>
                <a:cs typeface="Segoe UI" panose="020B0502040204020203" pitchFamily="34" charset="0"/>
              </a:rPr>
              <a:t> </a:t>
            </a:r>
            <a:r>
              <a:rPr lang="de-DE" sz="5400" dirty="0" err="1">
                <a:solidFill>
                  <a:prstClr val="black"/>
                </a:solidFill>
                <a:latin typeface="Segoe UI" panose="020B0502040204020203" pitchFamily="34" charset="0"/>
                <a:cs typeface="Segoe UI" panose="020B0502040204020203" pitchFamily="34" charset="0"/>
              </a:rPr>
              <a:t>you</a:t>
            </a:r>
            <a:r>
              <a:rPr lang="de-DE" sz="5400" dirty="0">
                <a:solidFill>
                  <a:prstClr val="black"/>
                </a:solidFill>
                <a:latin typeface="Segoe UI" panose="020B0502040204020203" pitchFamily="34" charset="0"/>
                <a:cs typeface="Segoe UI" panose="020B0502040204020203" pitchFamily="34" charset="0"/>
              </a:rPr>
              <a:t> </a:t>
            </a:r>
            <a:r>
              <a:rPr lang="de-DE" sz="5400" dirty="0" err="1">
                <a:solidFill>
                  <a:prstClr val="black"/>
                </a:solidFill>
                <a:latin typeface="Segoe UI" panose="020B0502040204020203" pitchFamily="34" charset="0"/>
                <a:cs typeface="Segoe UI" panose="020B0502040204020203" pitchFamily="34" charset="0"/>
              </a:rPr>
              <a:t>use</a:t>
            </a:r>
            <a:r>
              <a:rPr lang="de-DE" sz="5400" dirty="0">
                <a:solidFill>
                  <a:prstClr val="black"/>
                </a:solidFill>
                <a:latin typeface="Segoe UI" panose="020B0502040204020203" pitchFamily="34" charset="0"/>
                <a:cs typeface="Segoe UI" panose="020B0502040204020203" pitchFamily="34" charset="0"/>
              </a:rPr>
              <a:t> Email</a:t>
            </a:r>
            <a:endParaRPr lang="en-US" sz="1200" dirty="0"/>
          </a:p>
        </p:txBody>
      </p:sp>
    </p:spTree>
    <p:extLst>
      <p:ext uri="{BB962C8B-B14F-4D97-AF65-F5344CB8AC3E}">
        <p14:creationId xmlns:p14="http://schemas.microsoft.com/office/powerpoint/2010/main" val="3403342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Scary stuff…</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2" name="Picture 1">
            <a:extLst>
              <a:ext uri="{FF2B5EF4-FFF2-40B4-BE49-F238E27FC236}">
                <a16:creationId xmlns:a16="http://schemas.microsoft.com/office/drawing/2014/main" id="{DB2AB1D0-62A4-4741-9E83-51039179B591}"/>
              </a:ext>
            </a:extLst>
          </p:cNvPr>
          <p:cNvPicPr>
            <a:picLocks noChangeAspect="1"/>
          </p:cNvPicPr>
          <p:nvPr/>
        </p:nvPicPr>
        <p:blipFill>
          <a:blip r:embed="rId3"/>
          <a:stretch>
            <a:fillRect/>
          </a:stretch>
        </p:blipFill>
        <p:spPr>
          <a:xfrm>
            <a:off x="7132127" y="1066595"/>
            <a:ext cx="4450466" cy="4724809"/>
          </a:xfrm>
          <a:prstGeom prst="rect">
            <a:avLst/>
          </a:prstGeom>
          <a:effectLst>
            <a:outerShdw blurRad="50800" dist="38100" dir="2700000" algn="tl" rotWithShape="0">
              <a:prstClr val="black">
                <a:alpha val="40000"/>
              </a:prstClr>
            </a:outerShdw>
          </a:effectLst>
        </p:spPr>
      </p:pic>
      <p:sp>
        <p:nvSpPr>
          <p:cNvPr id="3" name="TextBox 2">
            <a:extLst>
              <a:ext uri="{FF2B5EF4-FFF2-40B4-BE49-F238E27FC236}">
                <a16:creationId xmlns:a16="http://schemas.microsoft.com/office/drawing/2014/main" id="{834E2BC3-D1F1-444A-A53A-E1DA8A5A0492}"/>
              </a:ext>
            </a:extLst>
          </p:cNvPr>
          <p:cNvSpPr txBox="1"/>
          <p:nvPr/>
        </p:nvSpPr>
        <p:spPr>
          <a:xfrm>
            <a:off x="1960880" y="2438400"/>
            <a:ext cx="4917441" cy="1446550"/>
          </a:xfrm>
          <a:prstGeom prst="rect">
            <a:avLst/>
          </a:prstGeom>
          <a:noFill/>
        </p:spPr>
        <p:txBody>
          <a:bodyPr wrap="square" rtlCol="0">
            <a:spAutoFit/>
          </a:bodyPr>
          <a:lstStyle/>
          <a:p>
            <a:pPr algn="r"/>
            <a:r>
              <a:rPr lang="en-US" sz="4400" dirty="0">
                <a:latin typeface="Segoe UI" panose="020B0502040204020203" pitchFamily="34" charset="0"/>
                <a:cs typeface="Segoe UI" panose="020B0502040204020203" pitchFamily="34" charset="0"/>
              </a:rPr>
              <a:t>32% of breaches involved phishing</a:t>
            </a:r>
          </a:p>
        </p:txBody>
      </p:sp>
      <p:sp>
        <p:nvSpPr>
          <p:cNvPr id="6" name="Rectangle 5">
            <a:extLst>
              <a:ext uri="{FF2B5EF4-FFF2-40B4-BE49-F238E27FC236}">
                <a16:creationId xmlns:a16="http://schemas.microsoft.com/office/drawing/2014/main" id="{C66107FC-F3AC-45CB-9212-B5B8B1F70803}"/>
              </a:ext>
            </a:extLst>
          </p:cNvPr>
          <p:cNvSpPr/>
          <p:nvPr/>
        </p:nvSpPr>
        <p:spPr>
          <a:xfrm>
            <a:off x="7020560" y="2824588"/>
            <a:ext cx="4643120" cy="7009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8932351-4677-46AE-82F1-443822C9FD81}"/>
              </a:ext>
            </a:extLst>
          </p:cNvPr>
          <p:cNvSpPr txBox="1"/>
          <p:nvPr/>
        </p:nvSpPr>
        <p:spPr>
          <a:xfrm>
            <a:off x="10572849" y="5452850"/>
            <a:ext cx="1050288" cy="338554"/>
          </a:xfrm>
          <a:prstGeom prst="rect">
            <a:avLst/>
          </a:prstGeom>
          <a:noFill/>
        </p:spPr>
        <p:txBody>
          <a:bodyPr wrap="none" rtlCol="0">
            <a:spAutoFit/>
          </a:bodyPr>
          <a:lstStyle/>
          <a:p>
            <a:r>
              <a:rPr lang="en-US" sz="1600" dirty="0">
                <a:solidFill>
                  <a:schemeClr val="tx1">
                    <a:lumMod val="50000"/>
                    <a:lumOff val="50000"/>
                  </a:schemeClr>
                </a:solidFill>
              </a:rPr>
              <a:t>BDIR 2019</a:t>
            </a:r>
          </a:p>
        </p:txBody>
      </p:sp>
    </p:spTree>
    <p:extLst>
      <p:ext uri="{BB962C8B-B14F-4D97-AF65-F5344CB8AC3E}">
        <p14:creationId xmlns:p14="http://schemas.microsoft.com/office/powerpoint/2010/main" val="18111339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But it’s OK…</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TextBox 3">
            <a:extLst>
              <a:ext uri="{FF2B5EF4-FFF2-40B4-BE49-F238E27FC236}">
                <a16:creationId xmlns:a16="http://schemas.microsoft.com/office/drawing/2014/main" id="{F74D0FCB-39C8-48B5-A2FD-74EA22DB3296}"/>
              </a:ext>
            </a:extLst>
          </p:cNvPr>
          <p:cNvSpPr txBox="1"/>
          <p:nvPr/>
        </p:nvSpPr>
        <p:spPr>
          <a:xfrm>
            <a:off x="1138554" y="1720840"/>
            <a:ext cx="9914894" cy="3416320"/>
          </a:xfrm>
          <a:prstGeom prst="rect">
            <a:avLst/>
          </a:prstGeom>
          <a:noFill/>
        </p:spPr>
        <p:txBody>
          <a:bodyPr wrap="none" rtlCol="0">
            <a:spAutoFit/>
          </a:bodyPr>
          <a:lstStyle/>
          <a:p>
            <a:pPr algn="ctr"/>
            <a:r>
              <a:rPr lang="de-DE" sz="5400" dirty="0" err="1">
                <a:solidFill>
                  <a:prstClr val="black"/>
                </a:solidFill>
                <a:latin typeface="Segoe UI" panose="020B0502040204020203" pitchFamily="34" charset="0"/>
                <a:cs typeface="Segoe UI" panose="020B0502040204020203" pitchFamily="34" charset="0"/>
              </a:rPr>
              <a:t>We</a:t>
            </a:r>
            <a:r>
              <a:rPr lang="de-DE" sz="5400" dirty="0">
                <a:solidFill>
                  <a:prstClr val="black"/>
                </a:solidFill>
                <a:latin typeface="Segoe UI" panose="020B0502040204020203" pitchFamily="34" charset="0"/>
                <a:cs typeface="Segoe UI" panose="020B0502040204020203" pitchFamily="34" charset="0"/>
              </a:rPr>
              <a:t> all </a:t>
            </a:r>
            <a:r>
              <a:rPr lang="de-DE" sz="5400" dirty="0" err="1">
                <a:solidFill>
                  <a:prstClr val="black"/>
                </a:solidFill>
                <a:latin typeface="Segoe UI" panose="020B0502040204020203" pitchFamily="34" charset="0"/>
                <a:cs typeface="Segoe UI" panose="020B0502040204020203" pitchFamily="34" charset="0"/>
              </a:rPr>
              <a:t>had</a:t>
            </a:r>
            <a:r>
              <a:rPr lang="de-DE" sz="5400" dirty="0">
                <a:solidFill>
                  <a:prstClr val="black"/>
                </a:solidFill>
                <a:latin typeface="Segoe UI" panose="020B0502040204020203" pitchFamily="34" charset="0"/>
                <a:cs typeface="Segoe UI" panose="020B0502040204020203" pitchFamily="34" charset="0"/>
              </a:rPr>
              <a:t> a</a:t>
            </a:r>
            <a:br>
              <a:rPr lang="de-DE" sz="5400" dirty="0">
                <a:solidFill>
                  <a:prstClr val="black"/>
                </a:solidFill>
                <a:latin typeface="Segoe UI" panose="020B0502040204020203" pitchFamily="34" charset="0"/>
                <a:cs typeface="Segoe UI" panose="020B0502040204020203" pitchFamily="34" charset="0"/>
              </a:rPr>
            </a:br>
            <a:r>
              <a:rPr lang="de-DE" sz="5400" b="1" dirty="0">
                <a:solidFill>
                  <a:prstClr val="black"/>
                </a:solidFill>
                <a:latin typeface="Segoe UI" panose="020B0502040204020203" pitchFamily="34" charset="0"/>
                <a:cs typeface="Segoe UI" panose="020B0502040204020203" pitchFamily="34" charset="0"/>
              </a:rPr>
              <a:t>Security Awareness</a:t>
            </a:r>
          </a:p>
          <a:p>
            <a:pPr algn="ctr"/>
            <a:r>
              <a:rPr lang="de-DE" sz="5400" b="1" dirty="0">
                <a:solidFill>
                  <a:prstClr val="black"/>
                </a:solidFill>
                <a:latin typeface="Segoe UI" panose="020B0502040204020203" pitchFamily="34" charset="0"/>
                <a:cs typeface="Segoe UI" panose="020B0502040204020203" pitchFamily="34" charset="0"/>
              </a:rPr>
              <a:t>Training</a:t>
            </a:r>
          </a:p>
          <a:p>
            <a:pPr algn="ctr"/>
            <a:r>
              <a:rPr lang="de-DE" sz="5400" dirty="0">
                <a:solidFill>
                  <a:schemeClr val="tx1">
                    <a:lumMod val="50000"/>
                    <a:lumOff val="50000"/>
                  </a:schemeClr>
                </a:solidFill>
                <a:latin typeface="Segoe UI" panose="020B0502040204020203" pitchFamily="34" charset="0"/>
                <a:cs typeface="Segoe UI" panose="020B0502040204020203" pitchFamily="34" charset="0"/>
              </a:rPr>
              <a:t>[30 </a:t>
            </a:r>
            <a:r>
              <a:rPr lang="de-DE" sz="5400" dirty="0" err="1">
                <a:solidFill>
                  <a:schemeClr val="tx1">
                    <a:lumMod val="50000"/>
                    <a:lumOff val="50000"/>
                  </a:schemeClr>
                </a:solidFill>
                <a:latin typeface="Segoe UI" panose="020B0502040204020203" pitchFamily="34" charset="0"/>
                <a:cs typeface="Segoe UI" panose="020B0502040204020203" pitchFamily="34" charset="0"/>
              </a:rPr>
              <a:t>slides</a:t>
            </a:r>
            <a:r>
              <a:rPr lang="de-DE" sz="5400" dirty="0">
                <a:solidFill>
                  <a:schemeClr val="tx1">
                    <a:lumMod val="50000"/>
                    <a:lumOff val="50000"/>
                  </a:schemeClr>
                </a:solidFill>
                <a:latin typeface="Segoe UI" panose="020B0502040204020203" pitchFamily="34" charset="0"/>
                <a:cs typeface="Segoe UI" panose="020B0502040204020203" pitchFamily="34" charset="0"/>
              </a:rPr>
              <a:t> + 5 </a:t>
            </a:r>
            <a:r>
              <a:rPr lang="de-DE" sz="5400" dirty="0" err="1">
                <a:solidFill>
                  <a:schemeClr val="tx1">
                    <a:lumMod val="50000"/>
                    <a:lumOff val="50000"/>
                  </a:schemeClr>
                </a:solidFill>
                <a:latin typeface="Segoe UI" panose="020B0502040204020203" pitchFamily="34" charset="0"/>
                <a:cs typeface="Segoe UI" panose="020B0502040204020203" pitchFamily="34" charset="0"/>
              </a:rPr>
              <a:t>Qs</a:t>
            </a:r>
            <a:r>
              <a:rPr lang="de-DE" sz="5400" dirty="0">
                <a:solidFill>
                  <a:schemeClr val="tx1">
                    <a:lumMod val="50000"/>
                    <a:lumOff val="50000"/>
                  </a:schemeClr>
                </a:solidFill>
                <a:latin typeface="Segoe UI" panose="020B0502040204020203" pitchFamily="34" charset="0"/>
                <a:cs typeface="Segoe UI" panose="020B0502040204020203" pitchFamily="34" charset="0"/>
              </a:rPr>
              <a:t> = Compliance]</a:t>
            </a:r>
          </a:p>
        </p:txBody>
      </p:sp>
    </p:spTree>
    <p:extLst>
      <p:ext uri="{BB962C8B-B14F-4D97-AF65-F5344CB8AC3E}">
        <p14:creationId xmlns:p14="http://schemas.microsoft.com/office/powerpoint/2010/main" val="24132279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Raise your hand…</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TextBox 3">
            <a:extLst>
              <a:ext uri="{FF2B5EF4-FFF2-40B4-BE49-F238E27FC236}">
                <a16:creationId xmlns:a16="http://schemas.microsoft.com/office/drawing/2014/main" id="{F74D0FCB-39C8-48B5-A2FD-74EA22DB3296}"/>
              </a:ext>
            </a:extLst>
          </p:cNvPr>
          <p:cNvSpPr txBox="1"/>
          <p:nvPr/>
        </p:nvSpPr>
        <p:spPr>
          <a:xfrm>
            <a:off x="2615720" y="2505670"/>
            <a:ext cx="6960560" cy="923330"/>
          </a:xfrm>
          <a:prstGeom prst="rect">
            <a:avLst/>
          </a:prstGeom>
          <a:noFill/>
        </p:spPr>
        <p:txBody>
          <a:bodyPr wrap="none" rtlCol="0">
            <a:spAutoFit/>
          </a:bodyPr>
          <a:lstStyle/>
          <a:p>
            <a:pPr algn="ctr"/>
            <a:r>
              <a:rPr lang="de-DE" sz="5400" dirty="0">
                <a:solidFill>
                  <a:prstClr val="black"/>
                </a:solidFill>
                <a:latin typeface="Segoe UI" panose="020B0502040204020203" pitchFamily="34" charset="0"/>
                <a:cs typeface="Segoe UI" panose="020B0502040204020203" pitchFamily="34" charset="0"/>
              </a:rPr>
              <a:t>…</a:t>
            </a:r>
            <a:r>
              <a:rPr lang="de-DE" sz="5400" dirty="0" err="1">
                <a:solidFill>
                  <a:prstClr val="black"/>
                </a:solidFill>
                <a:latin typeface="Segoe UI" panose="020B0502040204020203" pitchFamily="34" charset="0"/>
                <a:cs typeface="Segoe UI" panose="020B0502040204020203" pitchFamily="34" charset="0"/>
              </a:rPr>
              <a:t>if</a:t>
            </a:r>
            <a:r>
              <a:rPr lang="de-DE" sz="5400" dirty="0">
                <a:solidFill>
                  <a:prstClr val="black"/>
                </a:solidFill>
                <a:latin typeface="Segoe UI" panose="020B0502040204020203" pitchFamily="34" charset="0"/>
                <a:cs typeface="Segoe UI" panose="020B0502040204020203" pitchFamily="34" charset="0"/>
              </a:rPr>
              <a:t> </a:t>
            </a:r>
            <a:r>
              <a:rPr lang="de-DE" sz="5400" dirty="0" err="1">
                <a:solidFill>
                  <a:prstClr val="black"/>
                </a:solidFill>
                <a:latin typeface="Segoe UI" panose="020B0502040204020203" pitchFamily="34" charset="0"/>
                <a:cs typeface="Segoe UI" panose="020B0502040204020203" pitchFamily="34" charset="0"/>
              </a:rPr>
              <a:t>you</a:t>
            </a:r>
            <a:r>
              <a:rPr lang="de-DE" sz="5400" dirty="0">
                <a:solidFill>
                  <a:prstClr val="black"/>
                </a:solidFill>
                <a:latin typeface="Segoe UI" panose="020B0502040204020203" pitchFamily="34" charset="0"/>
                <a:cs typeface="Segoe UI" panose="020B0502040204020203" pitchFamily="34" charset="0"/>
              </a:rPr>
              <a:t> </a:t>
            </a:r>
            <a:r>
              <a:rPr lang="de-DE" sz="5400" dirty="0" err="1">
                <a:solidFill>
                  <a:prstClr val="black"/>
                </a:solidFill>
                <a:latin typeface="Segoe UI" panose="020B0502040204020203" pitchFamily="34" charset="0"/>
                <a:cs typeface="Segoe UI" panose="020B0502040204020203" pitchFamily="34" charset="0"/>
              </a:rPr>
              <a:t>use</a:t>
            </a:r>
            <a:r>
              <a:rPr lang="de-DE" sz="5400" dirty="0">
                <a:solidFill>
                  <a:prstClr val="black"/>
                </a:solidFill>
                <a:latin typeface="Segoe UI" panose="020B0502040204020203" pitchFamily="34" charset="0"/>
                <a:cs typeface="Segoe UI" panose="020B0502040204020203" pitchFamily="34" charset="0"/>
              </a:rPr>
              <a:t> Passwords</a:t>
            </a:r>
            <a:endParaRPr lang="en-US" sz="1200" dirty="0"/>
          </a:p>
        </p:txBody>
      </p:sp>
    </p:spTree>
    <p:extLst>
      <p:ext uri="{BB962C8B-B14F-4D97-AF65-F5344CB8AC3E}">
        <p14:creationId xmlns:p14="http://schemas.microsoft.com/office/powerpoint/2010/main" val="16072852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Scary stuff…</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2" name="Picture 1">
            <a:extLst>
              <a:ext uri="{FF2B5EF4-FFF2-40B4-BE49-F238E27FC236}">
                <a16:creationId xmlns:a16="http://schemas.microsoft.com/office/drawing/2014/main" id="{DB2AB1D0-62A4-4741-9E83-51039179B591}"/>
              </a:ext>
            </a:extLst>
          </p:cNvPr>
          <p:cNvPicPr>
            <a:picLocks noChangeAspect="1"/>
          </p:cNvPicPr>
          <p:nvPr/>
        </p:nvPicPr>
        <p:blipFill>
          <a:blip r:embed="rId3"/>
          <a:stretch>
            <a:fillRect/>
          </a:stretch>
        </p:blipFill>
        <p:spPr>
          <a:xfrm>
            <a:off x="7132127" y="1066595"/>
            <a:ext cx="4450466" cy="4724809"/>
          </a:xfrm>
          <a:prstGeom prst="rect">
            <a:avLst/>
          </a:prstGeom>
          <a:effectLst>
            <a:outerShdw blurRad="50800" dist="38100" dir="2700000" algn="tl" rotWithShape="0">
              <a:prstClr val="black">
                <a:alpha val="40000"/>
              </a:prstClr>
            </a:outerShdw>
          </a:effectLst>
        </p:spPr>
      </p:pic>
      <p:sp>
        <p:nvSpPr>
          <p:cNvPr id="3" name="TextBox 2">
            <a:extLst>
              <a:ext uri="{FF2B5EF4-FFF2-40B4-BE49-F238E27FC236}">
                <a16:creationId xmlns:a16="http://schemas.microsoft.com/office/drawing/2014/main" id="{834E2BC3-D1F1-444A-A53A-E1DA8A5A0492}"/>
              </a:ext>
            </a:extLst>
          </p:cNvPr>
          <p:cNvSpPr txBox="1"/>
          <p:nvPr/>
        </p:nvSpPr>
        <p:spPr>
          <a:xfrm>
            <a:off x="2590801" y="2794000"/>
            <a:ext cx="4297680" cy="2123658"/>
          </a:xfrm>
          <a:prstGeom prst="rect">
            <a:avLst/>
          </a:prstGeom>
          <a:noFill/>
        </p:spPr>
        <p:txBody>
          <a:bodyPr wrap="square" rtlCol="0">
            <a:spAutoFit/>
          </a:bodyPr>
          <a:lstStyle/>
          <a:p>
            <a:pPr algn="r"/>
            <a:r>
              <a:rPr lang="en-US" sz="4400" dirty="0">
                <a:latin typeface="Segoe UI" panose="020B0502040204020203" pitchFamily="34" charset="0"/>
                <a:cs typeface="Segoe UI" panose="020B0502040204020203" pitchFamily="34" charset="0"/>
              </a:rPr>
              <a:t>29% of breaches involved stolen Creds</a:t>
            </a:r>
          </a:p>
        </p:txBody>
      </p:sp>
      <p:sp>
        <p:nvSpPr>
          <p:cNvPr id="7" name="Rectangle 6">
            <a:extLst>
              <a:ext uri="{FF2B5EF4-FFF2-40B4-BE49-F238E27FC236}">
                <a16:creationId xmlns:a16="http://schemas.microsoft.com/office/drawing/2014/main" id="{BFE64205-7845-42B7-88A4-F27E9AA973F7}"/>
              </a:ext>
            </a:extLst>
          </p:cNvPr>
          <p:cNvSpPr/>
          <p:nvPr/>
        </p:nvSpPr>
        <p:spPr>
          <a:xfrm>
            <a:off x="7020560" y="3535788"/>
            <a:ext cx="4643120" cy="7009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8B0A95B-2C67-4362-9F67-CCDCCDF88668}"/>
              </a:ext>
            </a:extLst>
          </p:cNvPr>
          <p:cNvSpPr txBox="1"/>
          <p:nvPr/>
        </p:nvSpPr>
        <p:spPr>
          <a:xfrm>
            <a:off x="10572849" y="5452850"/>
            <a:ext cx="1050288" cy="338554"/>
          </a:xfrm>
          <a:prstGeom prst="rect">
            <a:avLst/>
          </a:prstGeom>
          <a:noFill/>
        </p:spPr>
        <p:txBody>
          <a:bodyPr wrap="none" rtlCol="0">
            <a:spAutoFit/>
          </a:bodyPr>
          <a:lstStyle/>
          <a:p>
            <a:r>
              <a:rPr lang="en-US" sz="1600" dirty="0">
                <a:solidFill>
                  <a:schemeClr val="tx1">
                    <a:lumMod val="50000"/>
                    <a:lumOff val="50000"/>
                  </a:schemeClr>
                </a:solidFill>
              </a:rPr>
              <a:t>BDIR 2019</a:t>
            </a:r>
          </a:p>
        </p:txBody>
      </p:sp>
    </p:spTree>
    <p:extLst>
      <p:ext uri="{BB962C8B-B14F-4D97-AF65-F5344CB8AC3E}">
        <p14:creationId xmlns:p14="http://schemas.microsoft.com/office/powerpoint/2010/main" val="11048839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Scary stuff…</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3" name="TextBox 2">
            <a:extLst>
              <a:ext uri="{FF2B5EF4-FFF2-40B4-BE49-F238E27FC236}">
                <a16:creationId xmlns:a16="http://schemas.microsoft.com/office/drawing/2014/main" id="{834E2BC3-D1F1-444A-A53A-E1DA8A5A0492}"/>
              </a:ext>
            </a:extLst>
          </p:cNvPr>
          <p:cNvSpPr txBox="1"/>
          <p:nvPr/>
        </p:nvSpPr>
        <p:spPr>
          <a:xfrm>
            <a:off x="2459421" y="2204118"/>
            <a:ext cx="5280398" cy="2123658"/>
          </a:xfrm>
          <a:prstGeom prst="rect">
            <a:avLst/>
          </a:prstGeom>
          <a:noFill/>
        </p:spPr>
        <p:txBody>
          <a:bodyPr wrap="square" rtlCol="0">
            <a:spAutoFit/>
          </a:bodyPr>
          <a:lstStyle/>
          <a:p>
            <a:pPr algn="r"/>
            <a:r>
              <a:rPr lang="en-US" sz="4400" dirty="0">
                <a:latin typeface="Segoe UI" panose="020B0502040204020203" pitchFamily="34" charset="0"/>
                <a:cs typeface="Segoe UI" panose="020B0502040204020203" pitchFamily="34" charset="0"/>
              </a:rPr>
              <a:t>Use of Stolen Creds</a:t>
            </a:r>
          </a:p>
          <a:p>
            <a:pPr algn="r"/>
            <a:r>
              <a:rPr lang="en-US" sz="4400" dirty="0">
                <a:latin typeface="Segoe UI" panose="020B0502040204020203" pitchFamily="34" charset="0"/>
                <a:cs typeface="Segoe UI" panose="020B0502040204020203" pitchFamily="34" charset="0"/>
              </a:rPr>
              <a:t>is most used Hacking Technique</a:t>
            </a:r>
          </a:p>
        </p:txBody>
      </p:sp>
      <p:sp>
        <p:nvSpPr>
          <p:cNvPr id="9" name="TextBox 8">
            <a:extLst>
              <a:ext uri="{FF2B5EF4-FFF2-40B4-BE49-F238E27FC236}">
                <a16:creationId xmlns:a16="http://schemas.microsoft.com/office/drawing/2014/main" id="{09747457-C031-4610-A50E-C8FE9D458185}"/>
              </a:ext>
            </a:extLst>
          </p:cNvPr>
          <p:cNvSpPr txBox="1"/>
          <p:nvPr/>
        </p:nvSpPr>
        <p:spPr>
          <a:xfrm>
            <a:off x="10551733" y="5874578"/>
            <a:ext cx="1030860" cy="369332"/>
          </a:xfrm>
          <a:prstGeom prst="rect">
            <a:avLst/>
          </a:prstGeom>
          <a:noFill/>
        </p:spPr>
        <p:txBody>
          <a:bodyPr wrap="none" rtlCol="0">
            <a:spAutoFit/>
          </a:bodyPr>
          <a:lstStyle/>
          <a:p>
            <a:r>
              <a:rPr lang="en-US" dirty="0" err="1"/>
              <a:t>Src</a:t>
            </a:r>
            <a:r>
              <a:rPr lang="en-US" dirty="0"/>
              <a:t>: BDIR</a:t>
            </a:r>
          </a:p>
        </p:txBody>
      </p:sp>
      <p:pic>
        <p:nvPicPr>
          <p:cNvPr id="4" name="Picture 3">
            <a:extLst>
              <a:ext uri="{FF2B5EF4-FFF2-40B4-BE49-F238E27FC236}">
                <a16:creationId xmlns:a16="http://schemas.microsoft.com/office/drawing/2014/main" id="{413DD4C6-EDC8-4E21-BE2F-1512028DDEF8}"/>
              </a:ext>
            </a:extLst>
          </p:cNvPr>
          <p:cNvPicPr>
            <a:picLocks noChangeAspect="1"/>
          </p:cNvPicPr>
          <p:nvPr/>
        </p:nvPicPr>
        <p:blipFill>
          <a:blip r:embed="rId3"/>
          <a:stretch>
            <a:fillRect/>
          </a:stretch>
        </p:blipFill>
        <p:spPr>
          <a:xfrm>
            <a:off x="8071946" y="340407"/>
            <a:ext cx="3510648" cy="5851081"/>
          </a:xfrm>
          <a:prstGeom prst="rect">
            <a:avLst/>
          </a:prstGeom>
        </p:spPr>
      </p:pic>
      <p:sp>
        <p:nvSpPr>
          <p:cNvPr id="7" name="Rectangle 6">
            <a:extLst>
              <a:ext uri="{FF2B5EF4-FFF2-40B4-BE49-F238E27FC236}">
                <a16:creationId xmlns:a16="http://schemas.microsoft.com/office/drawing/2014/main" id="{BFE64205-7845-42B7-88A4-F27E9AA973F7}"/>
              </a:ext>
            </a:extLst>
          </p:cNvPr>
          <p:cNvSpPr/>
          <p:nvPr/>
        </p:nvSpPr>
        <p:spPr>
          <a:xfrm>
            <a:off x="7966840" y="312575"/>
            <a:ext cx="3710153" cy="7009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622A1ED-9125-4205-8A11-A0C9C2DA9DD7}"/>
              </a:ext>
            </a:extLst>
          </p:cNvPr>
          <p:cNvSpPr txBox="1"/>
          <p:nvPr/>
        </p:nvSpPr>
        <p:spPr>
          <a:xfrm>
            <a:off x="10719237" y="5925298"/>
            <a:ext cx="941283" cy="307777"/>
          </a:xfrm>
          <a:prstGeom prst="rect">
            <a:avLst/>
          </a:prstGeom>
          <a:noFill/>
        </p:spPr>
        <p:txBody>
          <a:bodyPr wrap="none" rtlCol="0">
            <a:spAutoFit/>
          </a:bodyPr>
          <a:lstStyle/>
          <a:p>
            <a:r>
              <a:rPr lang="en-US" sz="1400" dirty="0">
                <a:solidFill>
                  <a:schemeClr val="tx1">
                    <a:lumMod val="50000"/>
                    <a:lumOff val="50000"/>
                  </a:schemeClr>
                </a:solidFill>
              </a:rPr>
              <a:t>BDIR 2019</a:t>
            </a:r>
          </a:p>
        </p:txBody>
      </p:sp>
    </p:spTree>
    <p:extLst>
      <p:ext uri="{BB962C8B-B14F-4D97-AF65-F5344CB8AC3E}">
        <p14:creationId xmlns:p14="http://schemas.microsoft.com/office/powerpoint/2010/main" val="31440958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Scary stuff…</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Rectangle 3">
            <a:extLst>
              <a:ext uri="{FF2B5EF4-FFF2-40B4-BE49-F238E27FC236}">
                <a16:creationId xmlns:a16="http://schemas.microsoft.com/office/drawing/2014/main" id="{E64A01DB-20A4-41B7-9085-E490F55D4ECB}"/>
              </a:ext>
            </a:extLst>
          </p:cNvPr>
          <p:cNvSpPr/>
          <p:nvPr/>
        </p:nvSpPr>
        <p:spPr>
          <a:xfrm>
            <a:off x="1717040" y="3059668"/>
            <a:ext cx="10393680" cy="369332"/>
          </a:xfrm>
          <a:prstGeom prst="rect">
            <a:avLst/>
          </a:prstGeom>
        </p:spPr>
        <p:txBody>
          <a:bodyPr wrap="square">
            <a:spAutoFit/>
          </a:bodyPr>
          <a:lstStyle/>
          <a:p>
            <a:r>
              <a:rPr lang="en-US" dirty="0">
                <a:hlinkClick r:id="rId3"/>
              </a:rPr>
              <a:t>https://www.informationisbeautiful.net/visualizations/worlds-biggest-data-breaches-hacks/</a:t>
            </a:r>
            <a:endParaRPr lang="en-US" dirty="0"/>
          </a:p>
        </p:txBody>
      </p:sp>
    </p:spTree>
    <p:extLst>
      <p:ext uri="{BB962C8B-B14F-4D97-AF65-F5344CB8AC3E}">
        <p14:creationId xmlns:p14="http://schemas.microsoft.com/office/powerpoint/2010/main" val="10850120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err="1"/>
              <a:t>HaveIBeenPwned</a:t>
            </a:r>
            <a:r>
              <a:rPr lang="en-US" dirty="0"/>
              <a: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4" name="Picture 3">
            <a:extLst>
              <a:ext uri="{FF2B5EF4-FFF2-40B4-BE49-F238E27FC236}">
                <a16:creationId xmlns:a16="http://schemas.microsoft.com/office/drawing/2014/main" id="{44602235-F739-4D2D-B199-AAEA11FADB2D}"/>
              </a:ext>
            </a:extLst>
          </p:cNvPr>
          <p:cNvPicPr>
            <a:picLocks noChangeAspect="1"/>
          </p:cNvPicPr>
          <p:nvPr/>
        </p:nvPicPr>
        <p:blipFill>
          <a:blip r:embed="rId3"/>
          <a:stretch>
            <a:fillRect/>
          </a:stretch>
        </p:blipFill>
        <p:spPr>
          <a:xfrm>
            <a:off x="2014625" y="1184683"/>
            <a:ext cx="8162750" cy="4488634"/>
          </a:xfrm>
          <a:prstGeom prst="rect">
            <a:avLst/>
          </a:prstGeom>
        </p:spPr>
      </p:pic>
      <p:sp>
        <p:nvSpPr>
          <p:cNvPr id="6" name="Rectangle 5">
            <a:extLst>
              <a:ext uri="{FF2B5EF4-FFF2-40B4-BE49-F238E27FC236}">
                <a16:creationId xmlns:a16="http://schemas.microsoft.com/office/drawing/2014/main" id="{AA75D69A-E574-4704-B766-4BCD9D99A959}"/>
              </a:ext>
            </a:extLst>
          </p:cNvPr>
          <p:cNvSpPr/>
          <p:nvPr/>
        </p:nvSpPr>
        <p:spPr>
          <a:xfrm>
            <a:off x="4378960" y="4876800"/>
            <a:ext cx="1554480" cy="6400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15197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Attacker kill chain</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grpSp>
        <p:nvGrpSpPr>
          <p:cNvPr id="6" name="Group 5">
            <a:extLst>
              <a:ext uri="{FF2B5EF4-FFF2-40B4-BE49-F238E27FC236}">
                <a16:creationId xmlns:a16="http://schemas.microsoft.com/office/drawing/2014/main" id="{89013197-5212-42E2-B684-E033CDEE3707}"/>
              </a:ext>
            </a:extLst>
          </p:cNvPr>
          <p:cNvGrpSpPr/>
          <p:nvPr/>
        </p:nvGrpSpPr>
        <p:grpSpPr>
          <a:xfrm>
            <a:off x="840632" y="1873962"/>
            <a:ext cx="10340866" cy="1887249"/>
            <a:chOff x="330351" y="2021337"/>
            <a:chExt cx="8584280" cy="1566664"/>
          </a:xfrm>
        </p:grpSpPr>
        <p:grpSp>
          <p:nvGrpSpPr>
            <p:cNvPr id="7" name="Group 6">
              <a:extLst>
                <a:ext uri="{FF2B5EF4-FFF2-40B4-BE49-F238E27FC236}">
                  <a16:creationId xmlns:a16="http://schemas.microsoft.com/office/drawing/2014/main" id="{D0D83821-4ECD-4068-B518-9D2FF42022A9}"/>
                </a:ext>
              </a:extLst>
            </p:cNvPr>
            <p:cNvGrpSpPr/>
            <p:nvPr/>
          </p:nvGrpSpPr>
          <p:grpSpPr>
            <a:xfrm>
              <a:off x="386484" y="2303989"/>
              <a:ext cx="8315569" cy="797075"/>
              <a:chOff x="386484" y="2303989"/>
              <a:chExt cx="8315569" cy="797075"/>
            </a:xfrm>
            <a:solidFill>
              <a:schemeClr val="bg1"/>
            </a:solidFill>
          </p:grpSpPr>
          <p:sp>
            <p:nvSpPr>
              <p:cNvPr id="30" name="Rounded Rectangle 125">
                <a:extLst>
                  <a:ext uri="{FF2B5EF4-FFF2-40B4-BE49-F238E27FC236}">
                    <a16:creationId xmlns:a16="http://schemas.microsoft.com/office/drawing/2014/main" id="{4BAED2B3-CEC8-48C3-8FAF-39136BF4D020}"/>
                  </a:ext>
                </a:extLst>
              </p:cNvPr>
              <p:cNvSpPr/>
              <p:nvPr/>
            </p:nvSpPr>
            <p:spPr>
              <a:xfrm>
                <a:off x="386484"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25F878BC-EE2C-40E4-9DDA-C1385D54EA3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132" y="2375331"/>
                <a:ext cx="663383" cy="670445"/>
              </a:xfrm>
              <a:prstGeom prst="rect">
                <a:avLst/>
              </a:prstGeom>
              <a:grpFill/>
            </p:spPr>
          </p:pic>
          <p:sp>
            <p:nvSpPr>
              <p:cNvPr id="32" name="Rounded Rectangle 123">
                <a:extLst>
                  <a:ext uri="{FF2B5EF4-FFF2-40B4-BE49-F238E27FC236}">
                    <a16:creationId xmlns:a16="http://schemas.microsoft.com/office/drawing/2014/main" id="{4373C109-E75E-4F94-945B-9A393E6AEB30}"/>
                  </a:ext>
                </a:extLst>
              </p:cNvPr>
              <p:cNvSpPr/>
              <p:nvPr/>
            </p:nvSpPr>
            <p:spPr>
              <a:xfrm>
                <a:off x="1327345"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F56610E1-44E3-4EA8-BC8A-40D1F1D0452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15204" y="2392783"/>
                <a:ext cx="612961" cy="619487"/>
              </a:xfrm>
              <a:prstGeom prst="rect">
                <a:avLst/>
              </a:prstGeom>
              <a:grpFill/>
            </p:spPr>
          </p:pic>
          <p:sp>
            <p:nvSpPr>
              <p:cNvPr id="34" name="Rounded Rectangle 121">
                <a:extLst>
                  <a:ext uri="{FF2B5EF4-FFF2-40B4-BE49-F238E27FC236}">
                    <a16:creationId xmlns:a16="http://schemas.microsoft.com/office/drawing/2014/main" id="{82E343EC-2A3B-475F-8A1D-BE8CA13F2B77}"/>
                  </a:ext>
                </a:extLst>
              </p:cNvPr>
              <p:cNvSpPr/>
              <p:nvPr/>
            </p:nvSpPr>
            <p:spPr>
              <a:xfrm>
                <a:off x="2268206"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EA5B7A0A-69BE-4C45-8BFC-BF6382B6325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59568" y="2386528"/>
                <a:ext cx="625339" cy="631997"/>
              </a:xfrm>
              <a:prstGeom prst="rect">
                <a:avLst/>
              </a:prstGeom>
              <a:grpFill/>
            </p:spPr>
          </p:pic>
          <p:sp>
            <p:nvSpPr>
              <p:cNvPr id="36" name="Rounded Rectangle 119">
                <a:extLst>
                  <a:ext uri="{FF2B5EF4-FFF2-40B4-BE49-F238E27FC236}">
                    <a16:creationId xmlns:a16="http://schemas.microsoft.com/office/drawing/2014/main" id="{B51F1609-DDC7-4A82-818E-2A9F9CAD17E2}"/>
                  </a:ext>
                </a:extLst>
              </p:cNvPr>
              <p:cNvSpPr/>
              <p:nvPr/>
            </p:nvSpPr>
            <p:spPr>
              <a:xfrm>
                <a:off x="3209068"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a:extLst>
                  <a:ext uri="{FF2B5EF4-FFF2-40B4-BE49-F238E27FC236}">
                    <a16:creationId xmlns:a16="http://schemas.microsoft.com/office/drawing/2014/main" id="{BAD7D271-82E0-4B5C-9D69-32085AD3C9F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311336" y="2418367"/>
                <a:ext cx="579683" cy="585854"/>
              </a:xfrm>
              <a:prstGeom prst="rect">
                <a:avLst/>
              </a:prstGeom>
              <a:grpFill/>
            </p:spPr>
          </p:pic>
          <p:sp>
            <p:nvSpPr>
              <p:cNvPr id="38" name="Rounded Rectangle 115">
                <a:extLst>
                  <a:ext uri="{FF2B5EF4-FFF2-40B4-BE49-F238E27FC236}">
                    <a16:creationId xmlns:a16="http://schemas.microsoft.com/office/drawing/2014/main" id="{474E3FFD-C23A-405F-9189-86F2D7CA8D6F}"/>
                  </a:ext>
                </a:extLst>
              </p:cNvPr>
              <p:cNvSpPr/>
              <p:nvPr/>
            </p:nvSpPr>
            <p:spPr>
              <a:xfrm>
                <a:off x="4149929"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0C658642-F750-4A05-A440-96C5F379CC8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252519" y="2420786"/>
                <a:ext cx="583499" cy="589711"/>
              </a:xfrm>
              <a:prstGeom prst="rect">
                <a:avLst/>
              </a:prstGeom>
              <a:grpFill/>
            </p:spPr>
          </p:pic>
          <p:sp>
            <p:nvSpPr>
              <p:cNvPr id="40" name="Rounded Rectangle 111">
                <a:extLst>
                  <a:ext uri="{FF2B5EF4-FFF2-40B4-BE49-F238E27FC236}">
                    <a16:creationId xmlns:a16="http://schemas.microsoft.com/office/drawing/2014/main" id="{38281BA4-D9F9-422F-A7CE-7388E516F6D7}"/>
                  </a:ext>
                </a:extLst>
              </p:cNvPr>
              <p:cNvSpPr/>
              <p:nvPr/>
            </p:nvSpPr>
            <p:spPr>
              <a:xfrm>
                <a:off x="5090790"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40">
                <a:extLst>
                  <a:ext uri="{FF2B5EF4-FFF2-40B4-BE49-F238E27FC236}">
                    <a16:creationId xmlns:a16="http://schemas.microsoft.com/office/drawing/2014/main" id="{3B6F6ABF-5E51-416C-B5BB-2160446096A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173538" y="2471885"/>
                <a:ext cx="621845" cy="532357"/>
              </a:xfrm>
              <a:prstGeom prst="rect">
                <a:avLst/>
              </a:prstGeom>
              <a:grpFill/>
            </p:spPr>
          </p:pic>
          <p:sp>
            <p:nvSpPr>
              <p:cNvPr id="42" name="Rounded Rectangle 107">
                <a:extLst>
                  <a:ext uri="{FF2B5EF4-FFF2-40B4-BE49-F238E27FC236}">
                    <a16:creationId xmlns:a16="http://schemas.microsoft.com/office/drawing/2014/main" id="{C7EA94CC-4BDE-4078-94ED-614F2D9CF628}"/>
                  </a:ext>
                </a:extLst>
              </p:cNvPr>
              <p:cNvSpPr/>
              <p:nvPr/>
            </p:nvSpPr>
            <p:spPr>
              <a:xfrm>
                <a:off x="6031651"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a:extLst>
                  <a:ext uri="{FF2B5EF4-FFF2-40B4-BE49-F238E27FC236}">
                    <a16:creationId xmlns:a16="http://schemas.microsoft.com/office/drawing/2014/main" id="{8A99A985-BA1F-4A7E-8F6B-C896EA42D1F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130720" y="2396086"/>
                <a:ext cx="590540" cy="596827"/>
              </a:xfrm>
              <a:prstGeom prst="rect">
                <a:avLst/>
              </a:prstGeom>
              <a:grpFill/>
            </p:spPr>
          </p:pic>
          <p:sp>
            <p:nvSpPr>
              <p:cNvPr id="44" name="Rounded Rectangle 103">
                <a:extLst>
                  <a:ext uri="{FF2B5EF4-FFF2-40B4-BE49-F238E27FC236}">
                    <a16:creationId xmlns:a16="http://schemas.microsoft.com/office/drawing/2014/main" id="{AD730E33-C293-4BC4-A837-008487C97A57}"/>
                  </a:ext>
                </a:extLst>
              </p:cNvPr>
              <p:cNvSpPr/>
              <p:nvPr/>
            </p:nvSpPr>
            <p:spPr>
              <a:xfrm>
                <a:off x="6972513" y="2303989"/>
                <a:ext cx="788679"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D813A815-0712-4D1E-A06E-031BD34032D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091680" y="2420786"/>
                <a:ext cx="600108" cy="606496"/>
              </a:xfrm>
              <a:prstGeom prst="rect">
                <a:avLst/>
              </a:prstGeom>
              <a:grpFill/>
            </p:spPr>
          </p:pic>
          <p:sp>
            <p:nvSpPr>
              <p:cNvPr id="46" name="Rounded Rectangle 99">
                <a:extLst>
                  <a:ext uri="{FF2B5EF4-FFF2-40B4-BE49-F238E27FC236}">
                    <a16:creationId xmlns:a16="http://schemas.microsoft.com/office/drawing/2014/main" id="{92F76093-EBC2-41E9-BF06-4D418CF805C9}"/>
                  </a:ext>
                </a:extLst>
              </p:cNvPr>
              <p:cNvSpPr/>
              <p:nvPr/>
            </p:nvSpPr>
            <p:spPr>
              <a:xfrm>
                <a:off x="7913375" y="2303989"/>
                <a:ext cx="788678" cy="797075"/>
              </a:xfrm>
              <a:prstGeom prst="round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a:extLst>
                  <a:ext uri="{FF2B5EF4-FFF2-40B4-BE49-F238E27FC236}">
                    <a16:creationId xmlns:a16="http://schemas.microsoft.com/office/drawing/2014/main" id="{31C98103-EECE-4248-AC54-3A78E56141B4}"/>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993007" y="2374103"/>
                <a:ext cx="652292" cy="659237"/>
              </a:xfrm>
              <a:prstGeom prst="rect">
                <a:avLst/>
              </a:prstGeom>
              <a:grpFill/>
            </p:spPr>
          </p:pic>
        </p:grpSp>
        <p:grpSp>
          <p:nvGrpSpPr>
            <p:cNvPr id="9" name="Group 8">
              <a:extLst>
                <a:ext uri="{FF2B5EF4-FFF2-40B4-BE49-F238E27FC236}">
                  <a16:creationId xmlns:a16="http://schemas.microsoft.com/office/drawing/2014/main" id="{A7FD26FA-59AF-4137-B884-18BBA10F077B}"/>
                </a:ext>
              </a:extLst>
            </p:cNvPr>
            <p:cNvGrpSpPr/>
            <p:nvPr/>
          </p:nvGrpSpPr>
          <p:grpSpPr>
            <a:xfrm>
              <a:off x="330351" y="2021337"/>
              <a:ext cx="8483298" cy="163058"/>
              <a:chOff x="330351" y="2021337"/>
              <a:chExt cx="8483298" cy="163058"/>
            </a:xfrm>
            <a:solidFill>
              <a:schemeClr val="bg1"/>
            </a:solidFill>
          </p:grpSpPr>
          <p:cxnSp>
            <p:nvCxnSpPr>
              <p:cNvPr id="20" name="Straight Arrow Connector 19">
                <a:extLst>
                  <a:ext uri="{FF2B5EF4-FFF2-40B4-BE49-F238E27FC236}">
                    <a16:creationId xmlns:a16="http://schemas.microsoft.com/office/drawing/2014/main" id="{AB5AB2B3-6E98-4F78-B13C-49BB924F620E}"/>
                  </a:ext>
                </a:extLst>
              </p:cNvPr>
              <p:cNvCxnSpPr/>
              <p:nvPr/>
            </p:nvCxnSpPr>
            <p:spPr>
              <a:xfrm>
                <a:off x="330351" y="2100321"/>
                <a:ext cx="8483298" cy="0"/>
              </a:xfrm>
              <a:prstGeom prst="straightConnector1">
                <a:avLst/>
              </a:prstGeom>
              <a:grpFill/>
              <a:ln w="76200">
                <a:solidFill>
                  <a:schemeClr val="bg1"/>
                </a:solidFill>
                <a:tailEnd type="triangle"/>
              </a:ln>
              <a:effectLst/>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D1525553-628B-4513-97C5-F5E45ED842CB}"/>
                  </a:ext>
                </a:extLst>
              </p:cNvPr>
              <p:cNvSpPr/>
              <p:nvPr/>
            </p:nvSpPr>
            <p:spPr>
              <a:xfrm>
                <a:off x="706179" y="2024883"/>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BD34C261-FD59-4E0A-AE25-2BBCA984F525}"/>
                  </a:ext>
                </a:extLst>
              </p:cNvPr>
              <p:cNvSpPr/>
              <p:nvPr/>
            </p:nvSpPr>
            <p:spPr>
              <a:xfrm>
                <a:off x="1644778" y="2021337"/>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BBB25D4-AC6E-4400-9661-4D32510A213D}"/>
                  </a:ext>
                </a:extLst>
              </p:cNvPr>
              <p:cNvSpPr/>
              <p:nvPr/>
            </p:nvSpPr>
            <p:spPr>
              <a:xfrm>
                <a:off x="2597594" y="2021337"/>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08A47D3-C9B5-416E-A8E2-C645F2C755BE}"/>
                  </a:ext>
                </a:extLst>
              </p:cNvPr>
              <p:cNvSpPr/>
              <p:nvPr/>
            </p:nvSpPr>
            <p:spPr>
              <a:xfrm>
                <a:off x="3526532" y="2033519"/>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414C122-0186-44BE-8688-D742B5E2159A}"/>
                  </a:ext>
                </a:extLst>
              </p:cNvPr>
              <p:cNvSpPr/>
              <p:nvPr/>
            </p:nvSpPr>
            <p:spPr>
              <a:xfrm>
                <a:off x="4459618" y="2031883"/>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62EA466E-1E64-4C06-A569-900C22C25FC4}"/>
                  </a:ext>
                </a:extLst>
              </p:cNvPr>
              <p:cNvSpPr/>
              <p:nvPr/>
            </p:nvSpPr>
            <p:spPr>
              <a:xfrm>
                <a:off x="5409817" y="2028843"/>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05C3DD04-4629-413C-BA9E-FBD34D095B6A}"/>
                  </a:ext>
                </a:extLst>
              </p:cNvPr>
              <p:cNvSpPr/>
              <p:nvPr/>
            </p:nvSpPr>
            <p:spPr>
              <a:xfrm>
                <a:off x="6351346" y="2027229"/>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4BCF834-7F9F-4F33-91E2-790905BC9A3F}"/>
                  </a:ext>
                </a:extLst>
              </p:cNvPr>
              <p:cNvSpPr/>
              <p:nvPr/>
            </p:nvSpPr>
            <p:spPr>
              <a:xfrm>
                <a:off x="7292874" y="2021997"/>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CDB41F8-966B-4ECB-BAB2-EC3FA6FDCC4D}"/>
                  </a:ext>
                </a:extLst>
              </p:cNvPr>
              <p:cNvSpPr/>
              <p:nvPr/>
            </p:nvSpPr>
            <p:spPr>
              <a:xfrm>
                <a:off x="8234402" y="2021337"/>
                <a:ext cx="149287" cy="150876"/>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8FD654FE-817D-4F30-975D-CB065F1A6A2F}"/>
                </a:ext>
              </a:extLst>
            </p:cNvPr>
            <p:cNvGrpSpPr/>
            <p:nvPr/>
          </p:nvGrpSpPr>
          <p:grpSpPr>
            <a:xfrm>
              <a:off x="353839" y="3153660"/>
              <a:ext cx="8560792" cy="434341"/>
              <a:chOff x="374903" y="3448803"/>
              <a:chExt cx="8560792" cy="434341"/>
            </a:xfrm>
          </p:grpSpPr>
          <p:sp>
            <p:nvSpPr>
              <p:cNvPr id="12" name="TextBox 11">
                <a:extLst>
                  <a:ext uri="{FF2B5EF4-FFF2-40B4-BE49-F238E27FC236}">
                    <a16:creationId xmlns:a16="http://schemas.microsoft.com/office/drawing/2014/main" id="{1795212F-F910-4FBB-BDDF-847CCF5A2919}"/>
                  </a:ext>
                </a:extLst>
              </p:cNvPr>
              <p:cNvSpPr txBox="1"/>
              <p:nvPr/>
            </p:nvSpPr>
            <p:spPr>
              <a:xfrm>
                <a:off x="374903" y="3448803"/>
                <a:ext cx="813326" cy="434341"/>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External</a:t>
                </a:r>
              </a:p>
              <a:p>
                <a:pPr algn="ctr"/>
                <a:r>
                  <a:rPr lang="en-US" sz="1400" b="1" dirty="0">
                    <a:latin typeface="Consolas" panose="020B0609020204030204" pitchFamily="49" charset="0"/>
                    <a:cs typeface="Consolas" panose="020B0609020204030204" pitchFamily="49" charset="0"/>
                  </a:rPr>
                  <a:t>Recon</a:t>
                </a:r>
              </a:p>
            </p:txBody>
          </p:sp>
          <p:sp>
            <p:nvSpPr>
              <p:cNvPr id="13" name="TextBox 12">
                <a:extLst>
                  <a:ext uri="{FF2B5EF4-FFF2-40B4-BE49-F238E27FC236}">
                    <a16:creationId xmlns:a16="http://schemas.microsoft.com/office/drawing/2014/main" id="{FD0279FF-D27A-4F29-A8CF-593B2B94752A}"/>
                  </a:ext>
                </a:extLst>
              </p:cNvPr>
              <p:cNvSpPr txBox="1"/>
              <p:nvPr/>
            </p:nvSpPr>
            <p:spPr>
              <a:xfrm>
                <a:off x="1341427" y="3448803"/>
                <a:ext cx="813326" cy="255495"/>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Delivery</a:t>
                </a:r>
              </a:p>
            </p:txBody>
          </p:sp>
          <p:sp>
            <p:nvSpPr>
              <p:cNvPr id="14" name="TextBox 13">
                <a:extLst>
                  <a:ext uri="{FF2B5EF4-FFF2-40B4-BE49-F238E27FC236}">
                    <a16:creationId xmlns:a16="http://schemas.microsoft.com/office/drawing/2014/main" id="{E97024C9-30EA-4CAB-93A5-BE2B98492CFC}"/>
                  </a:ext>
                </a:extLst>
              </p:cNvPr>
              <p:cNvSpPr txBox="1"/>
              <p:nvPr/>
            </p:nvSpPr>
            <p:spPr>
              <a:xfrm>
                <a:off x="2280112" y="3448803"/>
                <a:ext cx="730823" cy="255495"/>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Exploit</a:t>
                </a:r>
              </a:p>
            </p:txBody>
          </p:sp>
          <p:sp>
            <p:nvSpPr>
              <p:cNvPr id="15" name="TextBox 14">
                <a:extLst>
                  <a:ext uri="{FF2B5EF4-FFF2-40B4-BE49-F238E27FC236}">
                    <a16:creationId xmlns:a16="http://schemas.microsoft.com/office/drawing/2014/main" id="{92F26304-37BE-49E9-BFC6-6674CD19B38E}"/>
                  </a:ext>
                </a:extLst>
              </p:cNvPr>
              <p:cNvSpPr txBox="1"/>
              <p:nvPr/>
            </p:nvSpPr>
            <p:spPr>
              <a:xfrm>
                <a:off x="4165337" y="3448803"/>
                <a:ext cx="813326" cy="434341"/>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Lateral</a:t>
                </a:r>
              </a:p>
              <a:p>
                <a:pPr algn="ctr"/>
                <a:r>
                  <a:rPr lang="en-US" sz="1400" b="1" dirty="0">
                    <a:latin typeface="Consolas" panose="020B0609020204030204" pitchFamily="49" charset="0"/>
                    <a:cs typeface="Consolas" panose="020B0609020204030204" pitchFamily="49" charset="0"/>
                  </a:rPr>
                  <a:t>Movement</a:t>
                </a:r>
              </a:p>
            </p:txBody>
          </p:sp>
          <p:sp>
            <p:nvSpPr>
              <p:cNvPr id="16" name="TextBox 15">
                <a:extLst>
                  <a:ext uri="{FF2B5EF4-FFF2-40B4-BE49-F238E27FC236}">
                    <a16:creationId xmlns:a16="http://schemas.microsoft.com/office/drawing/2014/main" id="{311C5A64-2A45-4216-ACAB-F18BF5610861}"/>
                  </a:ext>
                </a:extLst>
              </p:cNvPr>
              <p:cNvSpPr txBox="1"/>
              <p:nvPr/>
            </p:nvSpPr>
            <p:spPr>
              <a:xfrm>
                <a:off x="5115369" y="3521170"/>
                <a:ext cx="730823" cy="255495"/>
              </a:xfrm>
              <a:prstGeom prst="rect">
                <a:avLst/>
              </a:prstGeom>
              <a:noFill/>
            </p:spPr>
            <p:txBody>
              <a:bodyPr wrap="none" rtlCol="0">
                <a:spAutoFit/>
              </a:bodyPr>
              <a:lstStyle/>
              <a:p>
                <a:pPr algn="ctr"/>
                <a:r>
                  <a:rPr lang="en-US" sz="1400" b="1" dirty="0" err="1">
                    <a:latin typeface="Consolas" panose="020B0609020204030204" pitchFamily="49" charset="0"/>
                    <a:cs typeface="Consolas" panose="020B0609020204030204" pitchFamily="49" charset="0"/>
                  </a:rPr>
                  <a:t>PrivEsc</a:t>
                </a:r>
                <a:endParaRPr lang="en-US" sz="1400" b="1" dirty="0">
                  <a:latin typeface="Consolas" panose="020B0609020204030204" pitchFamily="49" charset="0"/>
                  <a:cs typeface="Consolas" panose="020B0609020204030204" pitchFamily="49" charset="0"/>
                </a:endParaRPr>
              </a:p>
            </p:txBody>
          </p:sp>
          <p:sp>
            <p:nvSpPr>
              <p:cNvPr id="17" name="TextBox 16">
                <a:extLst>
                  <a:ext uri="{FF2B5EF4-FFF2-40B4-BE49-F238E27FC236}">
                    <a16:creationId xmlns:a16="http://schemas.microsoft.com/office/drawing/2014/main" id="{39B855DE-2FD0-4869-BD61-3D35FEA5B05D}"/>
                  </a:ext>
                </a:extLst>
              </p:cNvPr>
              <p:cNvSpPr txBox="1"/>
              <p:nvPr/>
            </p:nvSpPr>
            <p:spPr>
              <a:xfrm>
                <a:off x="5970959" y="3448803"/>
                <a:ext cx="1060837" cy="255495"/>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Persistence</a:t>
                </a:r>
              </a:p>
            </p:txBody>
          </p:sp>
          <p:sp>
            <p:nvSpPr>
              <p:cNvPr id="18" name="TextBox 17">
                <a:extLst>
                  <a:ext uri="{FF2B5EF4-FFF2-40B4-BE49-F238E27FC236}">
                    <a16:creationId xmlns:a16="http://schemas.microsoft.com/office/drawing/2014/main" id="{FC5FA12E-10CB-430C-A0E2-4F827285128F}"/>
                  </a:ext>
                </a:extLst>
              </p:cNvPr>
              <p:cNvSpPr txBox="1"/>
              <p:nvPr/>
            </p:nvSpPr>
            <p:spPr>
              <a:xfrm>
                <a:off x="6892181" y="3448803"/>
                <a:ext cx="978333" cy="434341"/>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Data</a:t>
                </a:r>
              </a:p>
              <a:p>
                <a:pPr algn="ctr"/>
                <a:r>
                  <a:rPr lang="en-US" sz="1400" b="1" dirty="0">
                    <a:latin typeface="Consolas" panose="020B0609020204030204" pitchFamily="49" charset="0"/>
                    <a:cs typeface="Consolas" panose="020B0609020204030204" pitchFamily="49" charset="0"/>
                  </a:rPr>
                  <a:t>Collection</a:t>
                </a:r>
              </a:p>
            </p:txBody>
          </p:sp>
          <p:sp>
            <p:nvSpPr>
              <p:cNvPr id="19" name="TextBox 18">
                <a:extLst>
                  <a:ext uri="{FF2B5EF4-FFF2-40B4-BE49-F238E27FC236}">
                    <a16:creationId xmlns:a16="http://schemas.microsoft.com/office/drawing/2014/main" id="{BC53B1F7-710F-41CD-9A73-3C04C90A1141}"/>
                  </a:ext>
                </a:extLst>
              </p:cNvPr>
              <p:cNvSpPr txBox="1"/>
              <p:nvPr/>
            </p:nvSpPr>
            <p:spPr>
              <a:xfrm>
                <a:off x="7792355" y="3448803"/>
                <a:ext cx="1143340" cy="255495"/>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Exfiltration</a:t>
                </a:r>
              </a:p>
            </p:txBody>
          </p:sp>
        </p:grpSp>
      </p:grpSp>
      <p:sp>
        <p:nvSpPr>
          <p:cNvPr id="49" name="TextBox 48">
            <a:extLst>
              <a:ext uri="{FF2B5EF4-FFF2-40B4-BE49-F238E27FC236}">
                <a16:creationId xmlns:a16="http://schemas.microsoft.com/office/drawing/2014/main" id="{66E1B971-EFA2-4852-9694-58B698059CD1}"/>
              </a:ext>
            </a:extLst>
          </p:cNvPr>
          <p:cNvSpPr txBox="1"/>
          <p:nvPr/>
        </p:nvSpPr>
        <p:spPr>
          <a:xfrm>
            <a:off x="4290881" y="3262720"/>
            <a:ext cx="979755" cy="523220"/>
          </a:xfrm>
          <a:prstGeom prst="rect">
            <a:avLst/>
          </a:prstGeom>
          <a:noFill/>
        </p:spPr>
        <p:txBody>
          <a:bodyPr wrap="none" rtlCol="0">
            <a:spAutoFit/>
          </a:bodyPr>
          <a:lstStyle/>
          <a:p>
            <a:pPr algn="ctr"/>
            <a:r>
              <a:rPr lang="en-US" sz="1400" b="1" dirty="0">
                <a:latin typeface="Consolas" panose="020B0609020204030204" pitchFamily="49" charset="0"/>
                <a:cs typeface="Consolas" panose="020B0609020204030204" pitchFamily="49" charset="0"/>
              </a:rPr>
              <a:t>Internal</a:t>
            </a:r>
          </a:p>
          <a:p>
            <a:pPr algn="ctr"/>
            <a:r>
              <a:rPr lang="en-US" sz="1400" b="1" dirty="0">
                <a:latin typeface="Consolas" panose="020B0609020204030204" pitchFamily="49" charset="0"/>
                <a:cs typeface="Consolas" panose="020B0609020204030204" pitchFamily="49" charset="0"/>
              </a:rPr>
              <a:t>Recon</a:t>
            </a:r>
          </a:p>
        </p:txBody>
      </p:sp>
      <p:cxnSp>
        <p:nvCxnSpPr>
          <p:cNvPr id="50" name="Straight Connector 49">
            <a:extLst>
              <a:ext uri="{FF2B5EF4-FFF2-40B4-BE49-F238E27FC236}">
                <a16:creationId xmlns:a16="http://schemas.microsoft.com/office/drawing/2014/main" id="{FC1D39CD-7EAA-457F-8F32-283A2894E823}"/>
              </a:ext>
            </a:extLst>
          </p:cNvPr>
          <p:cNvCxnSpPr/>
          <p:nvPr/>
        </p:nvCxnSpPr>
        <p:spPr>
          <a:xfrm>
            <a:off x="4206371" y="1402080"/>
            <a:ext cx="0" cy="308864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E4C917DB-A2D9-4D7E-ABD7-0E8119AA2015}"/>
              </a:ext>
            </a:extLst>
          </p:cNvPr>
          <p:cNvSpPr txBox="1"/>
          <p:nvPr/>
        </p:nvSpPr>
        <p:spPr>
          <a:xfrm>
            <a:off x="3661734" y="4510816"/>
            <a:ext cx="1115690" cy="369332"/>
          </a:xfrm>
          <a:prstGeom prst="rect">
            <a:avLst/>
          </a:prstGeom>
          <a:noFill/>
        </p:spPr>
        <p:txBody>
          <a:bodyPr wrap="none" rtlCol="0">
            <a:spAutoFit/>
          </a:bodyPr>
          <a:lstStyle/>
          <a:p>
            <a:r>
              <a:rPr lang="en-US" dirty="0"/>
              <a:t>Perimeter</a:t>
            </a:r>
          </a:p>
        </p:txBody>
      </p:sp>
      <p:sp>
        <p:nvSpPr>
          <p:cNvPr id="52" name="TextBox 51">
            <a:extLst>
              <a:ext uri="{FF2B5EF4-FFF2-40B4-BE49-F238E27FC236}">
                <a16:creationId xmlns:a16="http://schemas.microsoft.com/office/drawing/2014/main" id="{CE9C4699-7A4D-4563-B300-80564E4D6FED}"/>
              </a:ext>
            </a:extLst>
          </p:cNvPr>
          <p:cNvSpPr txBox="1"/>
          <p:nvPr/>
        </p:nvSpPr>
        <p:spPr>
          <a:xfrm>
            <a:off x="4206371" y="1361696"/>
            <a:ext cx="2391104" cy="369332"/>
          </a:xfrm>
          <a:prstGeom prst="rect">
            <a:avLst/>
          </a:prstGeom>
          <a:noFill/>
        </p:spPr>
        <p:txBody>
          <a:bodyPr wrap="none" rtlCol="0">
            <a:spAutoFit/>
          </a:bodyPr>
          <a:lstStyle/>
          <a:p>
            <a:r>
              <a:rPr lang="en-US" dirty="0"/>
              <a:t>&lt;- Post-Exploitation ---&gt;</a:t>
            </a:r>
          </a:p>
        </p:txBody>
      </p:sp>
    </p:spTree>
    <p:extLst>
      <p:ext uri="{BB962C8B-B14F-4D97-AF65-F5344CB8AC3E}">
        <p14:creationId xmlns:p14="http://schemas.microsoft.com/office/powerpoint/2010/main" val="3670480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Remember Me - Browser</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28088627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err="1"/>
              <a:t>RememberMe</a:t>
            </a:r>
            <a:r>
              <a:rPr lang="en-US" dirty="0"/>
              <a:t> Browser - Fix</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8" name="TextBox 47">
            <a:extLst>
              <a:ext uri="{FF2B5EF4-FFF2-40B4-BE49-F238E27FC236}">
                <a16:creationId xmlns:a16="http://schemas.microsoft.com/office/drawing/2014/main" id="{20B00884-F15A-4287-A922-D4D9EE645ED3}"/>
              </a:ext>
            </a:extLst>
          </p:cNvPr>
          <p:cNvSpPr txBox="1"/>
          <p:nvPr/>
        </p:nvSpPr>
        <p:spPr>
          <a:xfrm>
            <a:off x="1959740" y="2505670"/>
            <a:ext cx="8272522" cy="923330"/>
          </a:xfrm>
          <a:prstGeom prst="rect">
            <a:avLst/>
          </a:prstGeom>
          <a:noFill/>
        </p:spPr>
        <p:txBody>
          <a:bodyPr wrap="none" rtlCol="0">
            <a:spAutoFit/>
          </a:bodyPr>
          <a:lstStyle/>
          <a:p>
            <a:pPr algn="ctr"/>
            <a:r>
              <a:rPr lang="de-DE" sz="5400" b="1" dirty="0">
                <a:solidFill>
                  <a:prstClr val="black"/>
                </a:solidFill>
                <a:latin typeface="Segoe UI" panose="020B0502040204020203" pitchFamily="34" charset="0"/>
                <a:cs typeface="Segoe UI" panose="020B0502040204020203" pitchFamily="34" charset="0"/>
              </a:rPr>
              <a:t>Use a Password Manager</a:t>
            </a:r>
            <a:endParaRPr lang="en-US" sz="1200" dirty="0"/>
          </a:p>
        </p:txBody>
      </p:sp>
    </p:spTree>
    <p:extLst>
      <p:ext uri="{BB962C8B-B14F-4D97-AF65-F5344CB8AC3E}">
        <p14:creationId xmlns:p14="http://schemas.microsoft.com/office/powerpoint/2010/main" val="1611847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Remember Me - Tool</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36123845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err="1"/>
              <a:t>RememberMe</a:t>
            </a:r>
            <a:r>
              <a:rPr lang="en-US" dirty="0"/>
              <a:t> Tool - Fix</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8" name="TextBox 47">
            <a:extLst>
              <a:ext uri="{FF2B5EF4-FFF2-40B4-BE49-F238E27FC236}">
                <a16:creationId xmlns:a16="http://schemas.microsoft.com/office/drawing/2014/main" id="{20B00884-F15A-4287-A922-D4D9EE645ED3}"/>
              </a:ext>
            </a:extLst>
          </p:cNvPr>
          <p:cNvSpPr txBox="1"/>
          <p:nvPr/>
        </p:nvSpPr>
        <p:spPr>
          <a:xfrm>
            <a:off x="1959740" y="2505670"/>
            <a:ext cx="8272522" cy="923330"/>
          </a:xfrm>
          <a:prstGeom prst="rect">
            <a:avLst/>
          </a:prstGeom>
          <a:noFill/>
        </p:spPr>
        <p:txBody>
          <a:bodyPr wrap="none" rtlCol="0">
            <a:spAutoFit/>
          </a:bodyPr>
          <a:lstStyle/>
          <a:p>
            <a:pPr algn="ctr"/>
            <a:r>
              <a:rPr lang="de-DE" sz="5400" b="1" dirty="0">
                <a:solidFill>
                  <a:prstClr val="black"/>
                </a:solidFill>
                <a:latin typeface="Segoe UI" panose="020B0502040204020203" pitchFamily="34" charset="0"/>
                <a:cs typeface="Segoe UI" panose="020B0502040204020203" pitchFamily="34" charset="0"/>
              </a:rPr>
              <a:t>Use a Password Manager</a:t>
            </a:r>
            <a:endParaRPr lang="en-US" sz="1200" dirty="0"/>
          </a:p>
        </p:txBody>
      </p:sp>
    </p:spTree>
    <p:extLst>
      <p:ext uri="{BB962C8B-B14F-4D97-AF65-F5344CB8AC3E}">
        <p14:creationId xmlns:p14="http://schemas.microsoft.com/office/powerpoint/2010/main" val="6236769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Password lists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11023897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Guessable Passwords - Fix</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8" name="TextBox 47">
            <a:extLst>
              <a:ext uri="{FF2B5EF4-FFF2-40B4-BE49-F238E27FC236}">
                <a16:creationId xmlns:a16="http://schemas.microsoft.com/office/drawing/2014/main" id="{20B00884-F15A-4287-A922-D4D9EE645ED3}"/>
              </a:ext>
            </a:extLst>
          </p:cNvPr>
          <p:cNvSpPr txBox="1"/>
          <p:nvPr/>
        </p:nvSpPr>
        <p:spPr>
          <a:xfrm>
            <a:off x="1981637" y="2505670"/>
            <a:ext cx="8228726" cy="1754326"/>
          </a:xfrm>
          <a:prstGeom prst="rect">
            <a:avLst/>
          </a:prstGeom>
          <a:noFill/>
        </p:spPr>
        <p:txBody>
          <a:bodyPr wrap="none" rtlCol="0">
            <a:spAutoFit/>
          </a:bodyPr>
          <a:lstStyle/>
          <a:p>
            <a:pPr algn="ctr"/>
            <a:r>
              <a:rPr lang="de-DE" sz="5400" b="1" dirty="0">
                <a:solidFill>
                  <a:prstClr val="black"/>
                </a:solidFill>
                <a:latin typeface="Segoe UI" panose="020B0502040204020203" pitchFamily="34" charset="0"/>
                <a:cs typeface="Segoe UI" panose="020B0502040204020203" pitchFamily="34" charset="0"/>
              </a:rPr>
              <a:t>Use Random Passwords</a:t>
            </a:r>
          </a:p>
          <a:p>
            <a:pPr algn="ctr"/>
            <a:r>
              <a:rPr lang="de-DE" sz="5400" dirty="0">
                <a:solidFill>
                  <a:schemeClr val="tx1">
                    <a:lumMod val="50000"/>
                    <a:lumOff val="50000"/>
                  </a:schemeClr>
                </a:solidFill>
                <a:latin typeface="Segoe UI" panose="020B0502040204020203" pitchFamily="34" charset="0"/>
                <a:cs typeface="Segoe UI" panose="020B0502040204020203" pitchFamily="34" charset="0"/>
              </a:rPr>
              <a:t>[Use a Password Manager]</a:t>
            </a:r>
            <a:endParaRPr lang="en-US" sz="1200" dirty="0">
              <a:solidFill>
                <a:schemeClr val="tx1">
                  <a:lumMod val="50000"/>
                  <a:lumOff val="50000"/>
                </a:schemeClr>
              </a:solidFill>
            </a:endParaRPr>
          </a:p>
        </p:txBody>
      </p:sp>
    </p:spTree>
    <p:extLst>
      <p:ext uri="{BB962C8B-B14F-4D97-AF65-F5344CB8AC3E}">
        <p14:creationId xmlns:p14="http://schemas.microsoft.com/office/powerpoint/2010/main" val="26641176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That little text file…</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38714355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a:t>That little text file - Fix</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8" name="TextBox 47">
            <a:extLst>
              <a:ext uri="{FF2B5EF4-FFF2-40B4-BE49-F238E27FC236}">
                <a16:creationId xmlns:a16="http://schemas.microsoft.com/office/drawing/2014/main" id="{20B00884-F15A-4287-A922-D4D9EE645ED3}"/>
              </a:ext>
            </a:extLst>
          </p:cNvPr>
          <p:cNvSpPr txBox="1"/>
          <p:nvPr/>
        </p:nvSpPr>
        <p:spPr>
          <a:xfrm>
            <a:off x="1959740" y="2505670"/>
            <a:ext cx="8272522" cy="923330"/>
          </a:xfrm>
          <a:prstGeom prst="rect">
            <a:avLst/>
          </a:prstGeom>
          <a:noFill/>
        </p:spPr>
        <p:txBody>
          <a:bodyPr wrap="none" rtlCol="0">
            <a:spAutoFit/>
          </a:bodyPr>
          <a:lstStyle/>
          <a:p>
            <a:pPr algn="ctr"/>
            <a:r>
              <a:rPr lang="de-DE" sz="5400" b="1" dirty="0">
                <a:solidFill>
                  <a:prstClr val="black"/>
                </a:solidFill>
                <a:latin typeface="Segoe UI" panose="020B0502040204020203" pitchFamily="34" charset="0"/>
                <a:cs typeface="Segoe UI" panose="020B0502040204020203" pitchFamily="34" charset="0"/>
              </a:rPr>
              <a:t>Use a Password Manager</a:t>
            </a:r>
            <a:endParaRPr lang="en-US" sz="1200" dirty="0"/>
          </a:p>
        </p:txBody>
      </p:sp>
    </p:spTree>
    <p:extLst>
      <p:ext uri="{BB962C8B-B14F-4D97-AF65-F5344CB8AC3E}">
        <p14:creationId xmlns:p14="http://schemas.microsoft.com/office/powerpoint/2010/main" val="15639356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err="1"/>
              <a:t>KeeClip</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211087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a:noFill/>
        </p:spPr>
        <p:txBody>
          <a:bodyPr/>
          <a:lstStyle/>
          <a:p>
            <a:r>
              <a:rPr lang="en-US" dirty="0" err="1"/>
              <a:t>KeeClip</a:t>
            </a:r>
            <a:r>
              <a:rPr lang="en-US" dirty="0"/>
              <a:t> - Fix</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8" name="TextBox 47">
            <a:extLst>
              <a:ext uri="{FF2B5EF4-FFF2-40B4-BE49-F238E27FC236}">
                <a16:creationId xmlns:a16="http://schemas.microsoft.com/office/drawing/2014/main" id="{20B00884-F15A-4287-A922-D4D9EE645ED3}"/>
              </a:ext>
            </a:extLst>
          </p:cNvPr>
          <p:cNvSpPr txBox="1"/>
          <p:nvPr/>
        </p:nvSpPr>
        <p:spPr>
          <a:xfrm>
            <a:off x="1959740" y="2505670"/>
            <a:ext cx="8272521" cy="1107996"/>
          </a:xfrm>
          <a:prstGeom prst="rect">
            <a:avLst/>
          </a:prstGeom>
          <a:noFill/>
        </p:spPr>
        <p:txBody>
          <a:bodyPr wrap="none" rtlCol="0">
            <a:spAutoFit/>
          </a:bodyPr>
          <a:lstStyle/>
          <a:p>
            <a:pPr algn="ctr"/>
            <a:r>
              <a:rPr lang="de-DE" sz="5400" b="1" dirty="0">
                <a:solidFill>
                  <a:prstClr val="black"/>
                </a:solidFill>
                <a:latin typeface="Segoe UI" panose="020B0502040204020203" pitchFamily="34" charset="0"/>
                <a:cs typeface="Segoe UI" panose="020B0502040204020203" pitchFamily="34" charset="0"/>
              </a:rPr>
              <a:t>Use a Password Manager</a:t>
            </a:r>
            <a:endParaRPr lang="en-US" sz="1200" dirty="0">
              <a:solidFill>
                <a:prstClr val="black">
                  <a:lumMod val="50000"/>
                  <a:lumOff val="50000"/>
                </a:prstClr>
              </a:solidFill>
            </a:endParaRPr>
          </a:p>
          <a:p>
            <a:pPr algn="ctr"/>
            <a:endParaRPr lang="en-US" sz="1200" dirty="0"/>
          </a:p>
        </p:txBody>
      </p:sp>
    </p:spTree>
    <p:extLst>
      <p:ext uri="{BB962C8B-B14F-4D97-AF65-F5344CB8AC3E}">
        <p14:creationId xmlns:p14="http://schemas.microsoft.com/office/powerpoint/2010/main" val="31876671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8" name="TextBox 47">
            <a:extLst>
              <a:ext uri="{FF2B5EF4-FFF2-40B4-BE49-F238E27FC236}">
                <a16:creationId xmlns:a16="http://schemas.microsoft.com/office/drawing/2014/main" id="{20B00884-F15A-4287-A922-D4D9EE645ED3}"/>
              </a:ext>
            </a:extLst>
          </p:cNvPr>
          <p:cNvSpPr txBox="1"/>
          <p:nvPr/>
        </p:nvSpPr>
        <p:spPr>
          <a:xfrm>
            <a:off x="3640039" y="2588797"/>
            <a:ext cx="4911922" cy="1354217"/>
          </a:xfrm>
          <a:prstGeom prst="rect">
            <a:avLst/>
          </a:prstGeom>
          <a:noFill/>
        </p:spPr>
        <p:txBody>
          <a:bodyPr wrap="none" rtlCol="0">
            <a:spAutoFit/>
          </a:bodyPr>
          <a:lstStyle/>
          <a:p>
            <a:pPr algn="ctr"/>
            <a:r>
              <a:rPr lang="de-DE" sz="6600" b="1" u="sng" dirty="0" err="1">
                <a:solidFill>
                  <a:prstClr val="black"/>
                </a:solidFill>
                <a:latin typeface="Segoe UI" panose="020B0502040204020203" pitchFamily="34" charset="0"/>
                <a:cs typeface="Segoe UI" panose="020B0502040204020203" pitchFamily="34" charset="0"/>
              </a:rPr>
              <a:t>Conclusions</a:t>
            </a:r>
            <a:endParaRPr lang="en-US" sz="1600" u="sng" dirty="0">
              <a:solidFill>
                <a:prstClr val="black">
                  <a:lumMod val="50000"/>
                  <a:lumOff val="50000"/>
                </a:prstClr>
              </a:solidFill>
            </a:endParaRPr>
          </a:p>
          <a:p>
            <a:pPr algn="ctr"/>
            <a:endParaRPr lang="en-US" sz="1600" u="sng" dirty="0"/>
          </a:p>
        </p:txBody>
      </p:sp>
    </p:spTree>
    <p:extLst>
      <p:ext uri="{BB962C8B-B14F-4D97-AF65-F5344CB8AC3E}">
        <p14:creationId xmlns:p14="http://schemas.microsoft.com/office/powerpoint/2010/main" val="37086520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Conclusion</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@SadProcessor</a:t>
            </a:r>
            <a:endParaRPr lang="en-US" dirty="0"/>
          </a:p>
        </p:txBody>
      </p:sp>
      <p:pic>
        <p:nvPicPr>
          <p:cNvPr id="4" name="Picture 3">
            <a:extLst>
              <a:ext uri="{FF2B5EF4-FFF2-40B4-BE49-F238E27FC236}">
                <a16:creationId xmlns:a16="http://schemas.microsoft.com/office/drawing/2014/main" id="{3877F1BF-D44E-45E0-961F-2F7D841D23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4728" y="1205706"/>
            <a:ext cx="7902544" cy="4446588"/>
          </a:xfrm>
          <a:prstGeom prst="rect">
            <a:avLst/>
          </a:prstGeom>
          <a:effectLst>
            <a:outerShdw blurRad="50800" dist="38100" dir="2700000" algn="tl" rotWithShape="0">
              <a:prstClr val="black">
                <a:alpha val="40000"/>
              </a:prstClr>
            </a:outerShdw>
          </a:effectLst>
        </p:spPr>
      </p:pic>
      <p:sp>
        <p:nvSpPr>
          <p:cNvPr id="6" name="TextBox 5">
            <a:extLst>
              <a:ext uri="{FF2B5EF4-FFF2-40B4-BE49-F238E27FC236}">
                <a16:creationId xmlns:a16="http://schemas.microsoft.com/office/drawing/2014/main" id="{BC9935C5-78F2-4835-A069-FE0AAF9D2B75}"/>
              </a:ext>
            </a:extLst>
          </p:cNvPr>
          <p:cNvSpPr txBox="1"/>
          <p:nvPr/>
        </p:nvSpPr>
        <p:spPr>
          <a:xfrm>
            <a:off x="2734471" y="1318614"/>
            <a:ext cx="6723059" cy="707886"/>
          </a:xfrm>
          <a:prstGeom prst="rect">
            <a:avLst/>
          </a:prstGeom>
          <a:noFill/>
        </p:spPr>
        <p:txBody>
          <a:bodyPr wrap="none" rtlCol="0">
            <a:spAutoFit/>
          </a:bodyPr>
          <a:lstStyle/>
          <a:p>
            <a:pPr algn="ctr"/>
            <a:r>
              <a:rPr lang="en-US" sz="4000" dirty="0">
                <a:ln>
                  <a:solidFill>
                    <a:schemeClr val="tx1"/>
                  </a:solidFill>
                </a:ln>
                <a:solidFill>
                  <a:schemeClr val="bg1"/>
                </a:solidFill>
                <a:latin typeface="Impact" panose="020B0806030902050204" pitchFamily="34" charset="0"/>
              </a:rPr>
              <a:t>CAN’T FORGET YOUR PASSWORDS</a:t>
            </a:r>
          </a:p>
        </p:txBody>
      </p:sp>
      <p:sp>
        <p:nvSpPr>
          <p:cNvPr id="7" name="TextBox 6">
            <a:extLst>
              <a:ext uri="{FF2B5EF4-FFF2-40B4-BE49-F238E27FC236}">
                <a16:creationId xmlns:a16="http://schemas.microsoft.com/office/drawing/2014/main" id="{87B61F3F-E9B4-4B43-8616-C98E6C9BB586}"/>
              </a:ext>
            </a:extLst>
          </p:cNvPr>
          <p:cNvSpPr txBox="1"/>
          <p:nvPr/>
        </p:nvSpPr>
        <p:spPr>
          <a:xfrm>
            <a:off x="2870063" y="4841620"/>
            <a:ext cx="6692025" cy="707886"/>
          </a:xfrm>
          <a:prstGeom prst="rect">
            <a:avLst/>
          </a:prstGeom>
          <a:noFill/>
        </p:spPr>
        <p:txBody>
          <a:bodyPr wrap="none" rtlCol="0">
            <a:spAutoFit/>
          </a:bodyPr>
          <a:lstStyle/>
          <a:p>
            <a:pPr algn="ctr"/>
            <a:r>
              <a:rPr lang="en-US" sz="4000" dirty="0">
                <a:ln>
                  <a:solidFill>
                    <a:schemeClr val="tx1"/>
                  </a:solidFill>
                </a:ln>
                <a:solidFill>
                  <a:schemeClr val="bg1"/>
                </a:solidFill>
                <a:latin typeface="Impact" panose="020B0806030902050204" pitchFamily="34" charset="0"/>
              </a:rPr>
              <a:t>IF YOU ALWAYS USE “PASSWORD”</a:t>
            </a:r>
          </a:p>
        </p:txBody>
      </p:sp>
    </p:spTree>
    <p:extLst>
      <p:ext uri="{BB962C8B-B14F-4D97-AF65-F5344CB8AC3E}">
        <p14:creationId xmlns:p14="http://schemas.microsoft.com/office/powerpoint/2010/main" val="11405132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Conclusion</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@SadProcessor</a:t>
            </a:r>
            <a:endParaRPr lang="en-US" dirty="0"/>
          </a:p>
        </p:txBody>
      </p:sp>
      <p:sp>
        <p:nvSpPr>
          <p:cNvPr id="7" name="TextBox 6">
            <a:extLst>
              <a:ext uri="{FF2B5EF4-FFF2-40B4-BE49-F238E27FC236}">
                <a16:creationId xmlns:a16="http://schemas.microsoft.com/office/drawing/2014/main" id="{AC9B39DD-C1F1-47BD-A60F-0672ACBF4456}"/>
              </a:ext>
            </a:extLst>
          </p:cNvPr>
          <p:cNvSpPr txBox="1"/>
          <p:nvPr/>
        </p:nvSpPr>
        <p:spPr>
          <a:xfrm>
            <a:off x="838200" y="1145894"/>
            <a:ext cx="10515599" cy="646331"/>
          </a:xfrm>
          <a:prstGeom prst="rect">
            <a:avLst/>
          </a:prstGeom>
          <a:noFill/>
        </p:spPr>
        <p:txBody>
          <a:bodyPr wrap="square" rtlCol="0">
            <a:spAutoFit/>
          </a:bodyPr>
          <a:lstStyle/>
          <a:p>
            <a:r>
              <a:rPr lang="en-US" sz="3600" b="1" dirty="0">
                <a:latin typeface="Segoe UI" panose="020B0502040204020203" pitchFamily="34" charset="0"/>
                <a:cs typeface="Segoe UI" panose="020B0502040204020203" pitchFamily="34" charset="0"/>
              </a:rPr>
              <a:t>Password managers are pointless…</a:t>
            </a:r>
          </a:p>
        </p:txBody>
      </p:sp>
    </p:spTree>
    <p:extLst>
      <p:ext uri="{BB962C8B-B14F-4D97-AF65-F5344CB8AC3E}">
        <p14:creationId xmlns:p14="http://schemas.microsoft.com/office/powerpoint/2010/main" val="19806416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Conclusion</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@SadProcessor</a:t>
            </a:r>
            <a:endParaRPr lang="en-US" dirty="0"/>
          </a:p>
        </p:txBody>
      </p:sp>
      <p:sp>
        <p:nvSpPr>
          <p:cNvPr id="7" name="TextBox 6">
            <a:extLst>
              <a:ext uri="{FF2B5EF4-FFF2-40B4-BE49-F238E27FC236}">
                <a16:creationId xmlns:a16="http://schemas.microsoft.com/office/drawing/2014/main" id="{AC9B39DD-C1F1-47BD-A60F-0672ACBF4456}"/>
              </a:ext>
            </a:extLst>
          </p:cNvPr>
          <p:cNvSpPr txBox="1"/>
          <p:nvPr/>
        </p:nvSpPr>
        <p:spPr>
          <a:xfrm>
            <a:off x="838200" y="1145894"/>
            <a:ext cx="10515599" cy="3908762"/>
          </a:xfrm>
          <a:prstGeom prst="rect">
            <a:avLst/>
          </a:prstGeom>
          <a:noFill/>
        </p:spPr>
        <p:txBody>
          <a:bodyPr wrap="square" rtlCol="0">
            <a:spAutoFit/>
          </a:bodyPr>
          <a:lstStyle/>
          <a:p>
            <a:r>
              <a:rPr lang="en-US" sz="3600" b="1" dirty="0">
                <a:latin typeface="Segoe UI" panose="020B0502040204020203" pitchFamily="34" charset="0"/>
                <a:cs typeface="Segoe UI" panose="020B0502040204020203" pitchFamily="34" charset="0"/>
              </a:rPr>
              <a:t>Password managers are pointless… NOT!</a:t>
            </a:r>
          </a:p>
          <a:p>
            <a:pPr>
              <a:buFontTx/>
              <a:buChar char="-"/>
            </a:pPr>
            <a:r>
              <a:rPr lang="en-US" sz="3600" dirty="0">
                <a:latin typeface="Segoe UI" panose="020B0502040204020203" pitchFamily="34" charset="0"/>
                <a:cs typeface="Segoe UI" panose="020B0502040204020203" pitchFamily="34" charset="0"/>
              </a:rPr>
              <a:t>Avoid Password reuse</a:t>
            </a:r>
          </a:p>
          <a:p>
            <a:pPr>
              <a:buFontTx/>
              <a:buChar char="-"/>
            </a:pPr>
            <a:r>
              <a:rPr lang="en-US" sz="3600" dirty="0">
                <a:latin typeface="Segoe UI" panose="020B0502040204020203" pitchFamily="34" charset="0"/>
                <a:cs typeface="Segoe UI" panose="020B0502040204020203" pitchFamily="34" charset="0"/>
              </a:rPr>
              <a:t>Avoid weak Passwords</a:t>
            </a:r>
          </a:p>
          <a:p>
            <a:pPr>
              <a:buFontTx/>
              <a:buChar char="-"/>
            </a:pPr>
            <a:r>
              <a:rPr lang="en-US" sz="3600" dirty="0">
                <a:latin typeface="Segoe UI" panose="020B0502040204020203" pitchFamily="34" charset="0"/>
                <a:cs typeface="Segoe UI" panose="020B0502040204020203" pitchFamily="34" charset="0"/>
              </a:rPr>
              <a:t>Avoid guessable Passwords (pattern)</a:t>
            </a:r>
          </a:p>
          <a:p>
            <a:endParaRPr lang="en-US" sz="3600" dirty="0">
              <a:latin typeface="Segoe UI" panose="020B0502040204020203" pitchFamily="34" charset="0"/>
              <a:cs typeface="Segoe UI" panose="020B0502040204020203" pitchFamily="34" charset="0"/>
            </a:endParaRPr>
          </a:p>
          <a:p>
            <a:r>
              <a:rPr lang="en-US" sz="3200" dirty="0">
                <a:latin typeface="Segoe UI" panose="020B0502040204020203" pitchFamily="34" charset="0"/>
                <a:cs typeface="Segoe UI" panose="020B0502040204020203" pitchFamily="34" charset="0"/>
              </a:rPr>
              <a:t>&gt; Never designed to protect against post-exploitation…</a:t>
            </a:r>
          </a:p>
          <a:p>
            <a:endParaRPr lang="en-US" sz="3600" b="1" dirty="0">
              <a:latin typeface="Segoe UI" panose="020B0502040204020203" pitchFamily="34" charset="0"/>
              <a:cs typeface="Segoe UI" panose="020B0502040204020203" pitchFamily="34" charset="0"/>
            </a:endParaRPr>
          </a:p>
        </p:txBody>
      </p:sp>
      <p:sp>
        <p:nvSpPr>
          <p:cNvPr id="2" name="Rectangle 1">
            <a:extLst>
              <a:ext uri="{FF2B5EF4-FFF2-40B4-BE49-F238E27FC236}">
                <a16:creationId xmlns:a16="http://schemas.microsoft.com/office/drawing/2014/main" id="{6080F091-4ED4-4823-B24A-5FD401D1A24E}"/>
              </a:ext>
            </a:extLst>
          </p:cNvPr>
          <p:cNvSpPr/>
          <p:nvPr/>
        </p:nvSpPr>
        <p:spPr>
          <a:xfrm>
            <a:off x="1450109" y="5920807"/>
            <a:ext cx="11379199" cy="338554"/>
          </a:xfrm>
          <a:prstGeom prst="rect">
            <a:avLst/>
          </a:prstGeom>
        </p:spPr>
        <p:txBody>
          <a:bodyPr wrap="square">
            <a:spAutoFit/>
          </a:bodyPr>
          <a:lstStyle/>
          <a:p>
            <a:r>
              <a:rPr lang="en-US" sz="1600" dirty="0">
                <a:solidFill>
                  <a:schemeClr val="tx1">
                    <a:lumMod val="50000"/>
                    <a:lumOff val="50000"/>
                  </a:schemeClr>
                </a:solidFill>
                <a:hlinkClick r:id="rId3"/>
              </a:rPr>
              <a:t>https://www.sans.org/security-awareness-training/blog/2019-verizon-dbir-key-findings-security-awareness-officers</a:t>
            </a:r>
            <a:endParaRPr lang="en-US" sz="1600" dirty="0">
              <a:solidFill>
                <a:schemeClr val="tx1">
                  <a:lumMod val="50000"/>
                  <a:lumOff val="50000"/>
                </a:schemeClr>
              </a:solidFill>
            </a:endParaRPr>
          </a:p>
        </p:txBody>
      </p:sp>
    </p:spTree>
    <p:extLst>
      <p:ext uri="{BB962C8B-B14F-4D97-AF65-F5344CB8AC3E}">
        <p14:creationId xmlns:p14="http://schemas.microsoft.com/office/powerpoint/2010/main" val="35728015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Conclusion</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@SadProcessor</a:t>
            </a:r>
            <a:endParaRPr lang="en-US" dirty="0"/>
          </a:p>
        </p:txBody>
      </p:sp>
      <p:sp>
        <p:nvSpPr>
          <p:cNvPr id="7" name="TextBox 6">
            <a:extLst>
              <a:ext uri="{FF2B5EF4-FFF2-40B4-BE49-F238E27FC236}">
                <a16:creationId xmlns:a16="http://schemas.microsoft.com/office/drawing/2014/main" id="{AC9B39DD-C1F1-47BD-A60F-0672ACBF4456}"/>
              </a:ext>
            </a:extLst>
          </p:cNvPr>
          <p:cNvSpPr txBox="1"/>
          <p:nvPr/>
        </p:nvSpPr>
        <p:spPr>
          <a:xfrm>
            <a:off x="838200" y="1145894"/>
            <a:ext cx="10515599" cy="646331"/>
          </a:xfrm>
          <a:prstGeom prst="rect">
            <a:avLst/>
          </a:prstGeom>
          <a:noFill/>
        </p:spPr>
        <p:txBody>
          <a:bodyPr wrap="square" rtlCol="0">
            <a:spAutoFit/>
          </a:bodyPr>
          <a:lstStyle/>
          <a:p>
            <a:r>
              <a:rPr lang="en-US" sz="3600" b="1" dirty="0">
                <a:latin typeface="Segoe UI" panose="020B0502040204020203" pitchFamily="34" charset="0"/>
                <a:cs typeface="Segoe UI" panose="020B0502040204020203" pitchFamily="34" charset="0"/>
              </a:rPr>
              <a:t>PowerShell is Evil…</a:t>
            </a:r>
          </a:p>
        </p:txBody>
      </p:sp>
    </p:spTree>
    <p:extLst>
      <p:ext uri="{BB962C8B-B14F-4D97-AF65-F5344CB8AC3E}">
        <p14:creationId xmlns:p14="http://schemas.microsoft.com/office/powerpoint/2010/main" val="3516820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Conclusion</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@SadProcessor</a:t>
            </a:r>
            <a:endParaRPr lang="en-US" dirty="0"/>
          </a:p>
        </p:txBody>
      </p:sp>
      <p:sp>
        <p:nvSpPr>
          <p:cNvPr id="7" name="TextBox 6">
            <a:extLst>
              <a:ext uri="{FF2B5EF4-FFF2-40B4-BE49-F238E27FC236}">
                <a16:creationId xmlns:a16="http://schemas.microsoft.com/office/drawing/2014/main" id="{AC9B39DD-C1F1-47BD-A60F-0672ACBF4456}"/>
              </a:ext>
            </a:extLst>
          </p:cNvPr>
          <p:cNvSpPr txBox="1"/>
          <p:nvPr/>
        </p:nvSpPr>
        <p:spPr>
          <a:xfrm>
            <a:off x="838200" y="1145894"/>
            <a:ext cx="10515599" cy="3416320"/>
          </a:xfrm>
          <a:prstGeom prst="rect">
            <a:avLst/>
          </a:prstGeom>
          <a:noFill/>
        </p:spPr>
        <p:txBody>
          <a:bodyPr wrap="square" rtlCol="0">
            <a:spAutoFit/>
          </a:bodyPr>
          <a:lstStyle/>
          <a:p>
            <a:r>
              <a:rPr lang="en-US" sz="3600" b="1" dirty="0">
                <a:latin typeface="Segoe UI" panose="020B0502040204020203" pitchFamily="34" charset="0"/>
                <a:cs typeface="Segoe UI" panose="020B0502040204020203" pitchFamily="34" charset="0"/>
              </a:rPr>
              <a:t>PowerShell is Evil… NOT!</a:t>
            </a:r>
          </a:p>
          <a:p>
            <a:pPr marL="571500" indent="-571500">
              <a:buFontTx/>
              <a:buChar char="-"/>
            </a:pPr>
            <a:r>
              <a:rPr lang="en-US" sz="3600" dirty="0">
                <a:latin typeface="Segoe UI" panose="020B0502040204020203" pitchFamily="34" charset="0"/>
                <a:cs typeface="Segoe UI" panose="020B0502040204020203" pitchFamily="34" charset="0"/>
              </a:rPr>
              <a:t>If your adversary is ‘‘only’’ mature enough to be using PowerShell, you are in luck…</a:t>
            </a:r>
          </a:p>
          <a:p>
            <a:br>
              <a:rPr lang="en-US" sz="3600" dirty="0">
                <a:latin typeface="Segoe UI" panose="020B0502040204020203" pitchFamily="34" charset="0"/>
                <a:cs typeface="Segoe UI" panose="020B0502040204020203" pitchFamily="34" charset="0"/>
              </a:rPr>
            </a:br>
            <a:r>
              <a:rPr lang="en-US" sz="3600" dirty="0">
                <a:latin typeface="Segoe UI" panose="020B0502040204020203" pitchFamily="34" charset="0"/>
                <a:cs typeface="Segoe UI" panose="020B0502040204020203" pitchFamily="34" charset="0"/>
              </a:rPr>
              <a:t>- How would you catch him if he was using Python, Bash or &lt;</a:t>
            </a:r>
            <a:r>
              <a:rPr lang="en-US" sz="3600" dirty="0" err="1">
                <a:latin typeface="Segoe UI" panose="020B0502040204020203" pitchFamily="34" charset="0"/>
                <a:cs typeface="Segoe UI" panose="020B0502040204020203" pitchFamily="34" charset="0"/>
              </a:rPr>
              <a:t>LanguageGoesHere</a:t>
            </a:r>
            <a:r>
              <a:rPr lang="en-US" sz="3600" dirty="0">
                <a:latin typeface="Segoe UI" panose="020B0502040204020203" pitchFamily="34" charset="0"/>
                <a:cs typeface="Segoe UI" panose="020B0502040204020203" pitchFamily="34" charset="0"/>
              </a:rPr>
              <a:t>&gt;?</a:t>
            </a:r>
          </a:p>
        </p:txBody>
      </p:sp>
    </p:spTree>
    <p:extLst>
      <p:ext uri="{BB962C8B-B14F-4D97-AF65-F5344CB8AC3E}">
        <p14:creationId xmlns:p14="http://schemas.microsoft.com/office/powerpoint/2010/main" val="30403497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Conclusion</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@SadProcessor</a:t>
            </a:r>
            <a:endParaRPr lang="en-US" dirty="0"/>
          </a:p>
        </p:txBody>
      </p:sp>
      <p:sp>
        <p:nvSpPr>
          <p:cNvPr id="7" name="TextBox 6">
            <a:extLst>
              <a:ext uri="{FF2B5EF4-FFF2-40B4-BE49-F238E27FC236}">
                <a16:creationId xmlns:a16="http://schemas.microsoft.com/office/drawing/2014/main" id="{AC9B39DD-C1F1-47BD-A60F-0672ACBF4456}"/>
              </a:ext>
            </a:extLst>
          </p:cNvPr>
          <p:cNvSpPr txBox="1"/>
          <p:nvPr/>
        </p:nvSpPr>
        <p:spPr>
          <a:xfrm>
            <a:off x="838200" y="1145894"/>
            <a:ext cx="10515599" cy="646331"/>
          </a:xfrm>
          <a:prstGeom prst="rect">
            <a:avLst/>
          </a:prstGeom>
          <a:noFill/>
        </p:spPr>
        <p:txBody>
          <a:bodyPr wrap="square" rtlCol="0">
            <a:spAutoFit/>
          </a:bodyPr>
          <a:lstStyle/>
          <a:p>
            <a:r>
              <a:rPr lang="en-US" sz="3600" b="1" dirty="0">
                <a:latin typeface="Segoe UI" panose="020B0502040204020203" pitchFamily="34" charset="0"/>
                <a:cs typeface="Segoe UI" panose="020B0502040204020203" pitchFamily="34" charset="0"/>
              </a:rPr>
              <a:t>PowerShell is Evil… NOT!</a:t>
            </a:r>
          </a:p>
        </p:txBody>
      </p:sp>
      <p:sp>
        <p:nvSpPr>
          <p:cNvPr id="2" name="TextBox 1">
            <a:extLst>
              <a:ext uri="{FF2B5EF4-FFF2-40B4-BE49-F238E27FC236}">
                <a16:creationId xmlns:a16="http://schemas.microsoft.com/office/drawing/2014/main" id="{5BB7F4A7-D52D-4EDD-B7D5-65A72AB9C0FE}"/>
              </a:ext>
            </a:extLst>
          </p:cNvPr>
          <p:cNvSpPr txBox="1"/>
          <p:nvPr/>
        </p:nvSpPr>
        <p:spPr>
          <a:xfrm>
            <a:off x="1334342" y="5957753"/>
            <a:ext cx="9523313" cy="369332"/>
          </a:xfrm>
          <a:prstGeom prst="rect">
            <a:avLst/>
          </a:prstGeom>
          <a:noFill/>
        </p:spPr>
        <p:txBody>
          <a:bodyPr wrap="none" rtlCol="0">
            <a:spAutoFit/>
          </a:bodyPr>
          <a:lstStyle/>
          <a:p>
            <a:r>
              <a:rPr lang="en-US" dirty="0">
                <a:solidFill>
                  <a:schemeClr val="tx1">
                    <a:lumMod val="50000"/>
                    <a:lumOff val="50000"/>
                  </a:schemeClr>
                </a:solidFill>
                <a:hlinkClick r:id="rId3"/>
              </a:rPr>
              <a:t>https://devblogs.microsoft.com/powershell/a-comparison-of-shell-and-scripting-language-security/</a:t>
            </a:r>
            <a:endParaRPr lang="en-US" dirty="0">
              <a:solidFill>
                <a:schemeClr val="tx1">
                  <a:lumMod val="50000"/>
                  <a:lumOff val="50000"/>
                </a:schemeClr>
              </a:solidFill>
            </a:endParaRPr>
          </a:p>
        </p:txBody>
      </p:sp>
      <p:pic>
        <p:nvPicPr>
          <p:cNvPr id="4" name="Picture 3">
            <a:extLst>
              <a:ext uri="{FF2B5EF4-FFF2-40B4-BE49-F238E27FC236}">
                <a16:creationId xmlns:a16="http://schemas.microsoft.com/office/drawing/2014/main" id="{B1560C64-AECF-4245-8BC8-E0210F5450DD}"/>
              </a:ext>
            </a:extLst>
          </p:cNvPr>
          <p:cNvPicPr>
            <a:picLocks noChangeAspect="1"/>
          </p:cNvPicPr>
          <p:nvPr/>
        </p:nvPicPr>
        <p:blipFill>
          <a:blip r:embed="rId4"/>
          <a:stretch>
            <a:fillRect/>
          </a:stretch>
        </p:blipFill>
        <p:spPr>
          <a:xfrm>
            <a:off x="284480" y="2161557"/>
            <a:ext cx="11623040" cy="232871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8343273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Conclusion</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@SadProcessor</a:t>
            </a:r>
            <a:endParaRPr lang="en-US" dirty="0"/>
          </a:p>
        </p:txBody>
      </p:sp>
      <p:sp>
        <p:nvSpPr>
          <p:cNvPr id="7" name="TextBox 6">
            <a:extLst>
              <a:ext uri="{FF2B5EF4-FFF2-40B4-BE49-F238E27FC236}">
                <a16:creationId xmlns:a16="http://schemas.microsoft.com/office/drawing/2014/main" id="{AC9B39DD-C1F1-47BD-A60F-0672ACBF4456}"/>
              </a:ext>
            </a:extLst>
          </p:cNvPr>
          <p:cNvSpPr txBox="1"/>
          <p:nvPr/>
        </p:nvSpPr>
        <p:spPr>
          <a:xfrm>
            <a:off x="838200" y="1145894"/>
            <a:ext cx="10515599" cy="646331"/>
          </a:xfrm>
          <a:prstGeom prst="rect">
            <a:avLst/>
          </a:prstGeom>
          <a:noFill/>
        </p:spPr>
        <p:txBody>
          <a:bodyPr wrap="square" rtlCol="0">
            <a:spAutoFit/>
          </a:bodyPr>
          <a:lstStyle/>
          <a:p>
            <a:r>
              <a:rPr lang="en-US" sz="3600" b="1" dirty="0">
                <a:latin typeface="Segoe UI" panose="020B0502040204020203" pitchFamily="34" charset="0"/>
                <a:cs typeface="Segoe UI" panose="020B0502040204020203" pitchFamily="34" charset="0"/>
              </a:rPr>
              <a:t>PowerShell is Evil… NOT!</a:t>
            </a:r>
          </a:p>
        </p:txBody>
      </p:sp>
      <p:sp>
        <p:nvSpPr>
          <p:cNvPr id="2" name="TextBox 1">
            <a:extLst>
              <a:ext uri="{FF2B5EF4-FFF2-40B4-BE49-F238E27FC236}">
                <a16:creationId xmlns:a16="http://schemas.microsoft.com/office/drawing/2014/main" id="{5BB7F4A7-D52D-4EDD-B7D5-65A72AB9C0FE}"/>
              </a:ext>
            </a:extLst>
          </p:cNvPr>
          <p:cNvSpPr txBox="1"/>
          <p:nvPr/>
        </p:nvSpPr>
        <p:spPr>
          <a:xfrm>
            <a:off x="1334342" y="5957753"/>
            <a:ext cx="9523313" cy="369332"/>
          </a:xfrm>
          <a:prstGeom prst="rect">
            <a:avLst/>
          </a:prstGeom>
          <a:noFill/>
        </p:spPr>
        <p:txBody>
          <a:bodyPr wrap="none" rtlCol="0">
            <a:spAutoFit/>
          </a:bodyPr>
          <a:lstStyle/>
          <a:p>
            <a:r>
              <a:rPr lang="en-US" dirty="0">
                <a:solidFill>
                  <a:schemeClr val="tx1">
                    <a:lumMod val="50000"/>
                    <a:lumOff val="50000"/>
                  </a:schemeClr>
                </a:solidFill>
                <a:hlinkClick r:id="rId3"/>
              </a:rPr>
              <a:t>https://devblogs.microsoft.com/powershell/a-comparison-of-shell-and-scripting-language-security/</a:t>
            </a:r>
            <a:endParaRPr lang="en-US" dirty="0">
              <a:solidFill>
                <a:schemeClr val="tx1">
                  <a:lumMod val="50000"/>
                  <a:lumOff val="50000"/>
                </a:schemeClr>
              </a:solidFill>
            </a:endParaRPr>
          </a:p>
        </p:txBody>
      </p:sp>
      <p:pic>
        <p:nvPicPr>
          <p:cNvPr id="4" name="Picture 3">
            <a:extLst>
              <a:ext uri="{FF2B5EF4-FFF2-40B4-BE49-F238E27FC236}">
                <a16:creationId xmlns:a16="http://schemas.microsoft.com/office/drawing/2014/main" id="{B1560C64-AECF-4245-8BC8-E0210F5450DD}"/>
              </a:ext>
            </a:extLst>
          </p:cNvPr>
          <p:cNvPicPr>
            <a:picLocks noChangeAspect="1"/>
          </p:cNvPicPr>
          <p:nvPr/>
        </p:nvPicPr>
        <p:blipFill>
          <a:blip r:embed="rId4"/>
          <a:stretch>
            <a:fillRect/>
          </a:stretch>
        </p:blipFill>
        <p:spPr>
          <a:xfrm>
            <a:off x="284480" y="2161557"/>
            <a:ext cx="11623040" cy="2328718"/>
          </a:xfrm>
          <a:prstGeom prst="rect">
            <a:avLst/>
          </a:prstGeom>
          <a:effectLst>
            <a:outerShdw blurRad="50800" dist="38100" dir="2700000" algn="tl" rotWithShape="0">
              <a:prstClr val="black">
                <a:alpha val="40000"/>
              </a:prstClr>
            </a:outerShdw>
          </a:effectLst>
        </p:spPr>
      </p:pic>
      <p:sp>
        <p:nvSpPr>
          <p:cNvPr id="8" name="Rectangle 7">
            <a:extLst>
              <a:ext uri="{FF2B5EF4-FFF2-40B4-BE49-F238E27FC236}">
                <a16:creationId xmlns:a16="http://schemas.microsoft.com/office/drawing/2014/main" id="{B74CBE69-E6FA-4AE9-AF6F-54E264F8172D}"/>
              </a:ext>
            </a:extLst>
          </p:cNvPr>
          <p:cNvSpPr/>
          <p:nvPr/>
        </p:nvSpPr>
        <p:spPr>
          <a:xfrm>
            <a:off x="193963" y="3268939"/>
            <a:ext cx="11813309" cy="28706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06703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More Info</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@SadProcessor</a:t>
            </a:r>
            <a:endParaRPr lang="en-US" dirty="0"/>
          </a:p>
        </p:txBody>
      </p:sp>
      <p:sp>
        <p:nvSpPr>
          <p:cNvPr id="2" name="TextBox 1">
            <a:extLst>
              <a:ext uri="{FF2B5EF4-FFF2-40B4-BE49-F238E27FC236}">
                <a16:creationId xmlns:a16="http://schemas.microsoft.com/office/drawing/2014/main" id="{5BB7F4A7-D52D-4EDD-B7D5-65A72AB9C0FE}"/>
              </a:ext>
            </a:extLst>
          </p:cNvPr>
          <p:cNvSpPr txBox="1"/>
          <p:nvPr/>
        </p:nvSpPr>
        <p:spPr>
          <a:xfrm>
            <a:off x="590678" y="1166842"/>
            <a:ext cx="11010643" cy="4247317"/>
          </a:xfrm>
          <a:prstGeom prst="rect">
            <a:avLst/>
          </a:prstGeom>
          <a:noFill/>
        </p:spPr>
        <p:txBody>
          <a:bodyPr wrap="none" rtlCol="0">
            <a:spAutoFit/>
          </a:bodyPr>
          <a:lstStyle/>
          <a:p>
            <a:r>
              <a:rPr lang="en-US" dirty="0">
                <a:solidFill>
                  <a:schemeClr val="tx1">
                    <a:lumMod val="50000"/>
                    <a:lumOff val="50000"/>
                  </a:schemeClr>
                </a:solidFill>
              </a:rPr>
              <a:t>DBIR</a:t>
            </a:r>
          </a:p>
          <a:p>
            <a:r>
              <a:rPr lang="en-US" dirty="0">
                <a:solidFill>
                  <a:schemeClr val="tx1">
                    <a:lumMod val="50000"/>
                    <a:lumOff val="50000"/>
                  </a:schemeClr>
                </a:solidFill>
                <a:hlinkClick r:id="rId3"/>
              </a:rPr>
              <a:t>https://enterprise.verizon.com/resources/reports/dbir/</a:t>
            </a:r>
            <a:endParaRPr lang="en-US" dirty="0">
              <a:solidFill>
                <a:schemeClr val="tx1">
                  <a:lumMod val="50000"/>
                  <a:lumOff val="50000"/>
                </a:schemeClr>
              </a:solidFill>
            </a:endParaRPr>
          </a:p>
          <a:p>
            <a:endParaRPr lang="en-US" dirty="0">
              <a:solidFill>
                <a:schemeClr val="tx1">
                  <a:lumMod val="50000"/>
                  <a:lumOff val="50000"/>
                </a:schemeClr>
              </a:solidFill>
            </a:endParaRPr>
          </a:p>
          <a:p>
            <a:r>
              <a:rPr lang="en-US" dirty="0">
                <a:solidFill>
                  <a:schemeClr val="tx1">
                    <a:lumMod val="50000"/>
                    <a:lumOff val="50000"/>
                  </a:schemeClr>
                </a:solidFill>
                <a:hlinkClick r:id="rId4"/>
              </a:rPr>
              <a:t>https://www.sans.org/security-awareness-training/blog/2019-verizon-dbir-key-findings-security-awareness-officers</a:t>
            </a:r>
            <a:endParaRPr lang="en-US" dirty="0">
              <a:solidFill>
                <a:schemeClr val="tx1">
                  <a:lumMod val="50000"/>
                  <a:lumOff val="50000"/>
                </a:schemeClr>
              </a:solidFill>
            </a:endParaRPr>
          </a:p>
          <a:p>
            <a:endParaRPr lang="en-US" dirty="0">
              <a:solidFill>
                <a:schemeClr val="tx1">
                  <a:lumMod val="50000"/>
                  <a:lumOff val="50000"/>
                </a:schemeClr>
              </a:solidFill>
            </a:endParaRPr>
          </a:p>
          <a:p>
            <a:r>
              <a:rPr lang="en-US" dirty="0">
                <a:solidFill>
                  <a:schemeClr val="tx1">
                    <a:lumMod val="50000"/>
                    <a:lumOff val="50000"/>
                  </a:schemeClr>
                </a:solidFill>
              </a:rPr>
              <a:t>Tools</a:t>
            </a:r>
          </a:p>
          <a:p>
            <a:r>
              <a:rPr lang="en-US" dirty="0">
                <a:solidFill>
                  <a:schemeClr val="tx1">
                    <a:lumMod val="50000"/>
                    <a:lumOff val="50000"/>
                  </a:schemeClr>
                </a:solidFill>
                <a:hlinkClick r:id="rId5"/>
              </a:rPr>
              <a:t>https://github.com/SadProcessor/SomeStuff</a:t>
            </a:r>
            <a:endParaRPr lang="en-US" dirty="0">
              <a:solidFill>
                <a:schemeClr val="tx1">
                  <a:lumMod val="50000"/>
                  <a:lumOff val="50000"/>
                </a:schemeClr>
              </a:solidFill>
            </a:endParaRPr>
          </a:p>
          <a:p>
            <a:endParaRPr lang="en-US" dirty="0">
              <a:solidFill>
                <a:schemeClr val="tx1">
                  <a:lumMod val="50000"/>
                  <a:lumOff val="50000"/>
                </a:schemeClr>
              </a:solidFill>
              <a:hlinkClick r:id="rId6"/>
            </a:endParaRPr>
          </a:p>
          <a:p>
            <a:r>
              <a:rPr lang="en-US" dirty="0">
                <a:solidFill>
                  <a:schemeClr val="tx1">
                    <a:lumMod val="50000"/>
                    <a:lumOff val="50000"/>
                  </a:schemeClr>
                </a:solidFill>
                <a:hlinkClick r:id="rId7"/>
              </a:rPr>
              <a:t>https://github.com/EmpireProject/Empire/tree/master/data/module_source</a:t>
            </a:r>
            <a:endParaRPr lang="en-US" dirty="0">
              <a:solidFill>
                <a:schemeClr val="tx1">
                  <a:lumMod val="50000"/>
                  <a:lumOff val="50000"/>
                </a:schemeClr>
              </a:solidFill>
            </a:endParaRPr>
          </a:p>
          <a:p>
            <a:endParaRPr lang="en-US" dirty="0">
              <a:solidFill>
                <a:schemeClr val="tx1">
                  <a:lumMod val="50000"/>
                  <a:lumOff val="50000"/>
                </a:schemeClr>
              </a:solidFill>
            </a:endParaRPr>
          </a:p>
          <a:p>
            <a:endParaRPr lang="en-US" dirty="0">
              <a:solidFill>
                <a:schemeClr val="tx1">
                  <a:lumMod val="50000"/>
                  <a:lumOff val="50000"/>
                </a:schemeClr>
              </a:solidFill>
            </a:endParaRPr>
          </a:p>
          <a:p>
            <a:r>
              <a:rPr lang="en-US" dirty="0">
                <a:solidFill>
                  <a:schemeClr val="tx1">
                    <a:lumMod val="50000"/>
                    <a:lumOff val="50000"/>
                  </a:schemeClr>
                </a:solidFill>
              </a:rPr>
              <a:t>PowerShell Security</a:t>
            </a:r>
          </a:p>
          <a:p>
            <a:r>
              <a:rPr lang="en-US" dirty="0">
                <a:solidFill>
                  <a:schemeClr val="tx1">
                    <a:lumMod val="50000"/>
                    <a:lumOff val="50000"/>
                  </a:schemeClr>
                </a:solidFill>
                <a:hlinkClick r:id="rId8"/>
              </a:rPr>
              <a:t>https://blogs.msdn.microsoft.com/powershell/2015/06/09/powershell-the-blue-team/</a:t>
            </a:r>
            <a:endParaRPr lang="en-US" dirty="0">
              <a:solidFill>
                <a:schemeClr val="tx1">
                  <a:lumMod val="50000"/>
                  <a:lumOff val="50000"/>
                </a:schemeClr>
              </a:solidFill>
            </a:endParaRPr>
          </a:p>
          <a:p>
            <a:endParaRPr lang="en-US" dirty="0">
              <a:solidFill>
                <a:schemeClr val="tx1">
                  <a:lumMod val="50000"/>
                  <a:lumOff val="50000"/>
                </a:schemeClr>
              </a:solidFill>
            </a:endParaRPr>
          </a:p>
          <a:p>
            <a:r>
              <a:rPr lang="en-US" dirty="0">
                <a:solidFill>
                  <a:schemeClr val="tx1">
                    <a:lumMod val="50000"/>
                    <a:lumOff val="50000"/>
                  </a:schemeClr>
                </a:solidFill>
                <a:hlinkClick r:id="rId9"/>
              </a:rPr>
              <a:t>https://devblogs.microsoft.com/powershell/a-comparison-of-shell-and-scripting-language-security/</a:t>
            </a:r>
            <a:endParaRPr lang="en-US" dirty="0">
              <a:solidFill>
                <a:schemeClr val="tx1">
                  <a:lumMod val="50000"/>
                  <a:lumOff val="50000"/>
                </a:schemeClr>
              </a:solidFill>
            </a:endParaRPr>
          </a:p>
        </p:txBody>
      </p:sp>
    </p:spTree>
    <p:extLst>
      <p:ext uri="{BB962C8B-B14F-4D97-AF65-F5344CB8AC3E}">
        <p14:creationId xmlns:p14="http://schemas.microsoft.com/office/powerpoint/2010/main" val="7165073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34344340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3132762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89EB39-948D-46D6-8C3A-286E9B181C9E}"/>
              </a:ext>
            </a:extLst>
          </p:cNvPr>
          <p:cNvSpPr txBox="1"/>
          <p:nvPr/>
        </p:nvSpPr>
        <p:spPr>
          <a:xfrm>
            <a:off x="3238679" y="2521059"/>
            <a:ext cx="5714641" cy="1815882"/>
          </a:xfrm>
          <a:prstGeom prst="rect">
            <a:avLst/>
          </a:prstGeom>
          <a:noFill/>
        </p:spPr>
        <p:txBody>
          <a:bodyPr wrap="none" rtlCol="0">
            <a:spAutoFit/>
          </a:bodyPr>
          <a:lstStyle/>
          <a:p>
            <a:pPr algn="ctr"/>
            <a:r>
              <a:rPr lang="de-DE" sz="8800" b="1" u="sng" dirty="0" err="1">
                <a:solidFill>
                  <a:srgbClr val="004D49"/>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Thank</a:t>
            </a:r>
            <a:r>
              <a:rPr lang="de-DE" sz="8800" b="1" u="sng" dirty="0">
                <a:solidFill>
                  <a:srgbClr val="004D49"/>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 </a:t>
            </a:r>
            <a:r>
              <a:rPr lang="de-DE" sz="8800" b="1" u="sng" dirty="0" err="1">
                <a:solidFill>
                  <a:srgbClr val="004D49"/>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You</a:t>
            </a:r>
            <a:endParaRPr lang="en-US" sz="2400" u="sng" dirty="0">
              <a:solidFill>
                <a:srgbClr val="004D49"/>
              </a:solidFill>
              <a:effectLst>
                <a:outerShdw blurRad="38100" dist="38100" dir="2700000" algn="tl">
                  <a:srgbClr val="000000">
                    <a:alpha val="43137"/>
                  </a:srgbClr>
                </a:outerShdw>
              </a:effectLst>
            </a:endParaRPr>
          </a:p>
          <a:p>
            <a:pPr algn="ctr"/>
            <a:endParaRPr lang="en-US" sz="2400" u="sng" dirty="0">
              <a:solidFill>
                <a:srgbClr val="004D49"/>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929138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Show me all your Passwords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Walter </a:t>
            </a:r>
            <a:r>
              <a:rPr lang="en-US" dirty="0" err="1"/>
              <a:t>Legowski</a:t>
            </a:r>
            <a:endParaRPr lang="en-US" dirty="0"/>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err="1"/>
              <a:t>Whois</a:t>
            </a:r>
            <a:endParaRPr lang="en-US" dirty="0"/>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5272620" y="1573808"/>
            <a:ext cx="6228499" cy="4753277"/>
          </a:xfrm>
        </p:spPr>
        <p:txBody>
          <a:bodyPr/>
          <a:lstStyle/>
          <a:p>
            <a:endParaRPr lang="de-DE" dirty="0"/>
          </a:p>
          <a:p>
            <a:pPr marL="457200" indent="-457200">
              <a:buFont typeface="Arial" panose="020B0604020202020204" pitchFamily="34" charset="0"/>
              <a:buChar char="•"/>
            </a:pPr>
            <a:r>
              <a:rPr lang="en-US" dirty="0"/>
              <a:t>Security Consultant @ ERNW </a:t>
            </a:r>
            <a:r>
              <a:rPr lang="en-US" dirty="0">
                <a:solidFill>
                  <a:schemeClr val="tx1">
                    <a:lumMod val="50000"/>
                    <a:lumOff val="50000"/>
                  </a:schemeClr>
                </a:solidFill>
              </a:rPr>
              <a:t>[Troopers]</a:t>
            </a:r>
          </a:p>
          <a:p>
            <a:pPr marL="457200" indent="-457200">
              <a:buFont typeface="Arial" panose="020B0604020202020204" pitchFamily="34" charset="0"/>
              <a:buChar char="•"/>
            </a:pPr>
            <a:r>
              <a:rPr lang="en-US" dirty="0"/>
              <a:t>Born FR / Home NL / Work DE</a:t>
            </a:r>
          </a:p>
          <a:p>
            <a:pPr marL="457200" indent="-457200">
              <a:buFont typeface="Arial" panose="020B0604020202020204" pitchFamily="34" charset="0"/>
              <a:buChar char="•"/>
            </a:pPr>
            <a:r>
              <a:rPr lang="en-US" dirty="0"/>
              <a:t>Likes Cats / Lego / Memes</a:t>
            </a:r>
          </a:p>
          <a:p>
            <a:pPr marL="457200" indent="-457200">
              <a:buFont typeface="Arial" panose="020B0604020202020204" pitchFamily="34" charset="0"/>
              <a:buChar char="•"/>
            </a:pPr>
            <a:r>
              <a:rPr lang="en-US" dirty="0"/>
              <a:t>Security / Automation / Windows</a:t>
            </a:r>
          </a:p>
          <a:p>
            <a:pPr marL="457200" indent="-457200">
              <a:buFont typeface="Arial" panose="020B0604020202020204" pitchFamily="34" charset="0"/>
              <a:buChar char="•"/>
            </a:pPr>
            <a:r>
              <a:rPr lang="en-US" dirty="0">
                <a:solidFill>
                  <a:schemeClr val="tx1">
                    <a:lumMod val="50000"/>
                    <a:lumOff val="50000"/>
                  </a:schemeClr>
                </a:solidFill>
              </a:rPr>
              <a:t>PowerShell Bad Boy</a:t>
            </a:r>
            <a:endParaRPr lang="de-DE" dirty="0">
              <a:solidFill>
                <a:schemeClr val="tx1">
                  <a:lumMod val="50000"/>
                  <a:lumOff val="50000"/>
                </a:schemeClr>
              </a:solidFill>
            </a:endParaRP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7" name="Picture 6">
            <a:extLst>
              <a:ext uri="{FF2B5EF4-FFF2-40B4-BE49-F238E27FC236}">
                <a16:creationId xmlns:a16="http://schemas.microsoft.com/office/drawing/2014/main" id="{BD2ABE31-E2F4-4217-8784-9FA7BC1F1EA0}"/>
              </a:ext>
            </a:extLst>
          </p:cNvPr>
          <p:cNvPicPr>
            <a:picLocks noChangeAspect="1"/>
          </p:cNvPicPr>
          <p:nvPr/>
        </p:nvPicPr>
        <p:blipFill>
          <a:blip r:embed="rId3"/>
          <a:stretch>
            <a:fillRect/>
          </a:stretch>
        </p:blipFill>
        <p:spPr>
          <a:xfrm>
            <a:off x="934345" y="1378816"/>
            <a:ext cx="3965344" cy="3965344"/>
          </a:xfrm>
          <a:prstGeom prst="rect">
            <a:avLst/>
          </a:prstGeom>
          <a:effectLst>
            <a:outerShdw blurRad="50800" dist="38100" dir="2700000" algn="tl" rotWithShape="0">
              <a:prstClr val="black">
                <a:alpha val="40000"/>
              </a:prstClr>
            </a:outerShdw>
          </a:effectLst>
        </p:spPr>
      </p:pic>
      <p:sp>
        <p:nvSpPr>
          <p:cNvPr id="4" name="TextBox 3">
            <a:extLst>
              <a:ext uri="{FF2B5EF4-FFF2-40B4-BE49-F238E27FC236}">
                <a16:creationId xmlns:a16="http://schemas.microsoft.com/office/drawing/2014/main" id="{9215C157-A14F-4136-915C-460CD8035048}"/>
              </a:ext>
            </a:extLst>
          </p:cNvPr>
          <p:cNvSpPr txBox="1"/>
          <p:nvPr/>
        </p:nvSpPr>
        <p:spPr>
          <a:xfrm>
            <a:off x="5272620" y="1378816"/>
            <a:ext cx="5660973" cy="523220"/>
          </a:xfrm>
          <a:prstGeom prst="rect">
            <a:avLst/>
          </a:prstGeom>
          <a:noFill/>
        </p:spPr>
        <p:txBody>
          <a:bodyPr wrap="none" rtlCol="0">
            <a:spAutoFit/>
          </a:bodyPr>
          <a:lstStyle/>
          <a:p>
            <a:r>
              <a:rPr lang="en-US" sz="2800" b="1" dirty="0">
                <a:latin typeface="Segoe UI" panose="020B0502040204020203" pitchFamily="34" charset="0"/>
                <a:cs typeface="Segoe UI" panose="020B0502040204020203" pitchFamily="34" charset="0"/>
              </a:rPr>
              <a:t>Walter </a:t>
            </a:r>
            <a:r>
              <a:rPr lang="en-US" sz="2800" b="1" dirty="0" err="1">
                <a:latin typeface="Segoe UI" panose="020B0502040204020203" pitchFamily="34" charset="0"/>
                <a:cs typeface="Segoe UI" panose="020B0502040204020203" pitchFamily="34" charset="0"/>
              </a:rPr>
              <a:t>Legowski</a:t>
            </a:r>
            <a:r>
              <a:rPr lang="en-US" sz="2800" b="1" dirty="0">
                <a:latin typeface="Segoe UI" panose="020B0502040204020203" pitchFamily="34" charset="0"/>
                <a:cs typeface="Segoe UI" panose="020B0502040204020203" pitchFamily="34" charset="0"/>
              </a:rPr>
              <a:t> </a:t>
            </a:r>
            <a:r>
              <a:rPr lang="en-US" sz="2800" b="1" dirty="0">
                <a:solidFill>
                  <a:schemeClr val="tx1">
                    <a:lumMod val="50000"/>
                    <a:lumOff val="50000"/>
                  </a:schemeClr>
                </a:solidFill>
                <a:latin typeface="Segoe UI" panose="020B0502040204020203" pitchFamily="34" charset="0"/>
                <a:cs typeface="Segoe UI" panose="020B0502040204020203" pitchFamily="34" charset="0"/>
              </a:rPr>
              <a:t>@SadProcessor</a:t>
            </a:r>
          </a:p>
        </p:txBody>
      </p:sp>
    </p:spTree>
    <p:extLst>
      <p:ext uri="{BB962C8B-B14F-4D97-AF65-F5344CB8AC3E}">
        <p14:creationId xmlns:p14="http://schemas.microsoft.com/office/powerpoint/2010/main" val="13878703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err="1"/>
              <a:t>BigUp</a:t>
            </a:r>
            <a:endParaRPr lang="en-US" dirty="0"/>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8138115" y="974273"/>
            <a:ext cx="3119540" cy="4753277"/>
          </a:xfrm>
        </p:spPr>
        <p:txBody>
          <a:bodyPr/>
          <a:lstStyle/>
          <a:p>
            <a:endParaRPr lang="de-DE" dirty="0"/>
          </a:p>
          <a:p>
            <a:endParaRPr lang="en-US" dirty="0">
              <a:solidFill>
                <a:schemeClr val="tx1">
                  <a:lumMod val="50000"/>
                  <a:lumOff val="50000"/>
                </a:schemeClr>
              </a:solidFill>
            </a:endParaRPr>
          </a:p>
          <a:p>
            <a:endParaRPr lang="en-US" dirty="0">
              <a:solidFill>
                <a:schemeClr val="tx1">
                  <a:lumMod val="50000"/>
                  <a:lumOff val="50000"/>
                </a:schemeClr>
              </a:solidFill>
            </a:endParaRPr>
          </a:p>
          <a:p>
            <a:endParaRPr lang="en-US" dirty="0">
              <a:solidFill>
                <a:schemeClr val="tx1">
                  <a:lumMod val="50000"/>
                  <a:lumOff val="50000"/>
                </a:schemeClr>
              </a:solidFill>
            </a:endParaRPr>
          </a:p>
          <a:p>
            <a:endParaRPr lang="en-US" dirty="0">
              <a:solidFill>
                <a:schemeClr val="tx1">
                  <a:lumMod val="50000"/>
                  <a:lumOff val="50000"/>
                </a:schemeClr>
              </a:solidFill>
            </a:endParaRPr>
          </a:p>
          <a:p>
            <a:endParaRPr lang="en-US" dirty="0">
              <a:solidFill>
                <a:schemeClr val="tx1">
                  <a:lumMod val="50000"/>
                  <a:lumOff val="50000"/>
                </a:schemeClr>
              </a:solidFill>
            </a:endParaRPr>
          </a:p>
          <a:p>
            <a:endParaRPr lang="en-US" dirty="0">
              <a:solidFill>
                <a:schemeClr val="tx1">
                  <a:lumMod val="50000"/>
                  <a:lumOff val="50000"/>
                </a:schemeClr>
              </a:solidFill>
            </a:endParaRPr>
          </a:p>
          <a:p>
            <a:r>
              <a:rPr lang="en-US" dirty="0">
                <a:solidFill>
                  <a:schemeClr val="tx1">
                    <a:lumMod val="50000"/>
                    <a:lumOff val="50000"/>
                  </a:schemeClr>
                </a:solidFill>
              </a:rPr>
              <a:t>NextGen </a:t>
            </a:r>
            <a:br>
              <a:rPr lang="en-US" dirty="0">
                <a:solidFill>
                  <a:schemeClr val="tx1">
                    <a:lumMod val="50000"/>
                    <a:lumOff val="50000"/>
                  </a:schemeClr>
                </a:solidFill>
              </a:rPr>
            </a:br>
            <a:r>
              <a:rPr lang="en-US" dirty="0">
                <a:solidFill>
                  <a:schemeClr val="tx1">
                    <a:lumMod val="50000"/>
                    <a:lumOff val="50000"/>
                  </a:schemeClr>
                </a:solidFill>
              </a:rPr>
              <a:t>Bad </a:t>
            </a:r>
            <a:r>
              <a:rPr lang="en-US" dirty="0" err="1">
                <a:solidFill>
                  <a:schemeClr val="tx1">
                    <a:lumMod val="50000"/>
                    <a:lumOff val="50000"/>
                  </a:schemeClr>
                </a:solidFill>
              </a:rPr>
              <a:t>Boyz</a:t>
            </a:r>
            <a:r>
              <a:rPr lang="en-US" dirty="0">
                <a:solidFill>
                  <a:schemeClr val="tx1">
                    <a:lumMod val="50000"/>
                    <a:lumOff val="50000"/>
                  </a:schemeClr>
                </a:solidFill>
              </a:rPr>
              <a:t> &amp; Gal</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7" name="Picture 6">
            <a:extLst>
              <a:ext uri="{FF2B5EF4-FFF2-40B4-BE49-F238E27FC236}">
                <a16:creationId xmlns:a16="http://schemas.microsoft.com/office/drawing/2014/main" id="{BD2ABE31-E2F4-4217-8784-9FA7BC1F1EA0}"/>
              </a:ext>
            </a:extLst>
          </p:cNvPr>
          <p:cNvPicPr>
            <a:picLocks noChangeAspect="1"/>
          </p:cNvPicPr>
          <p:nvPr/>
        </p:nvPicPr>
        <p:blipFill>
          <a:blip r:embed="rId3"/>
          <a:stretch>
            <a:fillRect/>
          </a:stretch>
        </p:blipFill>
        <p:spPr>
          <a:xfrm>
            <a:off x="934345" y="1378816"/>
            <a:ext cx="3965344" cy="3965344"/>
          </a:xfrm>
          <a:prstGeom prst="rect">
            <a:avLst/>
          </a:prstGeom>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id="{DFB10047-BB1D-4C59-83E2-983327068810}"/>
              </a:ext>
            </a:extLst>
          </p:cNvPr>
          <p:cNvPicPr>
            <a:picLocks noChangeAspect="1"/>
          </p:cNvPicPr>
          <p:nvPr/>
        </p:nvPicPr>
        <p:blipFill>
          <a:blip r:embed="rId4"/>
          <a:stretch>
            <a:fillRect/>
          </a:stretch>
        </p:blipFill>
        <p:spPr>
          <a:xfrm>
            <a:off x="934345" y="1357665"/>
            <a:ext cx="7087102" cy="3986495"/>
          </a:xfrm>
          <a:prstGeom prst="rect">
            <a:avLst/>
          </a:prstGeom>
          <a:ln w="28575">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88999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0</TotalTime>
  <Words>1777</Words>
  <Application>Microsoft Office PowerPoint</Application>
  <PresentationFormat>Widescreen</PresentationFormat>
  <Paragraphs>344</Paragraphs>
  <Slides>53</Slides>
  <Notes>52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53</vt:i4>
      </vt:variant>
    </vt:vector>
  </HeadingPairs>
  <TitlesOfParts>
    <vt:vector size="63" baseType="lpstr">
      <vt:lpstr>CarlMarx</vt:lpstr>
      <vt:lpstr>Segoe UI</vt:lpstr>
      <vt:lpstr>Calibri</vt:lpstr>
      <vt:lpstr>Impact</vt:lpstr>
      <vt:lpstr>Consolas</vt:lpstr>
      <vt:lpstr>Arial</vt:lpstr>
      <vt:lpstr>Alfarn</vt:lpstr>
      <vt:lpstr>Stencil</vt:lpstr>
      <vt:lpstr>Office</vt:lpstr>
      <vt:lpstr>Custom Design</vt:lpstr>
      <vt:lpstr>Show me all your Passwords</vt:lpstr>
      <vt:lpstr>PowerPoint Presentation</vt:lpstr>
      <vt:lpstr>PowerPoint Presentation</vt:lpstr>
      <vt:lpstr>PowerPoint Presentation</vt:lpstr>
      <vt:lpstr>PowerPoint Presentation</vt:lpstr>
      <vt:lpstr>PowerPoint Presentation</vt:lpstr>
      <vt:lpstr>Show me all your Passwords</vt:lpstr>
      <vt:lpstr>Whois</vt:lpstr>
      <vt:lpstr>BigUp</vt:lpstr>
      <vt:lpstr>Erratum</vt:lpstr>
      <vt:lpstr>Erratum - Fix</vt:lpstr>
      <vt:lpstr>This Session</vt:lpstr>
      <vt:lpstr>Agenda</vt:lpstr>
      <vt:lpstr>Before we start</vt:lpstr>
      <vt:lpstr>Bad News</vt:lpstr>
      <vt:lpstr>Good News</vt:lpstr>
      <vt:lpstr>Good News</vt:lpstr>
      <vt:lpstr>Show me all your Passwords</vt:lpstr>
      <vt:lpstr>Intro</vt:lpstr>
      <vt:lpstr>Intro</vt:lpstr>
      <vt:lpstr>Intro</vt:lpstr>
      <vt:lpstr>Attacker kill chain</vt:lpstr>
      <vt:lpstr>Raise your hand…</vt:lpstr>
      <vt:lpstr>Scary stuff…</vt:lpstr>
      <vt:lpstr>But it’s OK…</vt:lpstr>
      <vt:lpstr>Raise your hand…</vt:lpstr>
      <vt:lpstr>Scary stuff…</vt:lpstr>
      <vt:lpstr>Scary stuff…</vt:lpstr>
      <vt:lpstr>Scary stuff…</vt:lpstr>
      <vt:lpstr>HaveIBeenPwned…</vt:lpstr>
      <vt:lpstr>Attacker kill chain</vt:lpstr>
      <vt:lpstr>PowerPoint Presentation</vt:lpstr>
      <vt:lpstr>RememberMe Browser - Fix</vt:lpstr>
      <vt:lpstr>PowerPoint Presentation</vt:lpstr>
      <vt:lpstr>RememberMe Tool - Fix</vt:lpstr>
      <vt:lpstr>PowerPoint Presentation</vt:lpstr>
      <vt:lpstr>Guessable Passwords - Fix</vt:lpstr>
      <vt:lpstr>PowerPoint Presentation</vt:lpstr>
      <vt:lpstr>That little text file - Fix</vt:lpstr>
      <vt:lpstr>PowerPoint Presentation</vt:lpstr>
      <vt:lpstr>KeeClip - Fix</vt:lpstr>
      <vt:lpstr>PowerPoint Presentation</vt:lpstr>
      <vt:lpstr>Conclusion</vt:lpstr>
      <vt:lpstr>Conclusion</vt:lpstr>
      <vt:lpstr>Conclusion</vt:lpstr>
      <vt:lpstr>Conclusion</vt:lpstr>
      <vt:lpstr>Conclusion</vt:lpstr>
      <vt:lpstr>Conclusion</vt:lpstr>
      <vt:lpstr>Conclusion</vt:lpstr>
      <vt:lpstr>More Info</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SadProcessor</cp:lastModifiedBy>
  <cp:revision>45</cp:revision>
  <dcterms:created xsi:type="dcterms:W3CDTF">2019-04-18T11:57:57Z</dcterms:created>
  <dcterms:modified xsi:type="dcterms:W3CDTF">2019-06-04T02:28:35Z</dcterms:modified>
</cp:coreProperties>
</file>

<file path=docProps/thumbnail.jpeg>
</file>